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8" r:id="rId3"/>
    <p:sldId id="274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69" r:id="rId13"/>
    <p:sldId id="311" r:id="rId14"/>
    <p:sldId id="310" r:id="rId15"/>
    <p:sldId id="304" r:id="rId16"/>
    <p:sldId id="309" r:id="rId17"/>
    <p:sldId id="308" r:id="rId18"/>
    <p:sldId id="307" r:id="rId19"/>
    <p:sldId id="306" r:id="rId20"/>
    <p:sldId id="305" r:id="rId21"/>
    <p:sldId id="315" r:id="rId22"/>
    <p:sldId id="314" r:id="rId23"/>
    <p:sldId id="313" r:id="rId24"/>
    <p:sldId id="317" r:id="rId25"/>
    <p:sldId id="316" r:id="rId26"/>
    <p:sldId id="323" r:id="rId27"/>
    <p:sldId id="324" r:id="rId28"/>
    <p:sldId id="325" r:id="rId29"/>
    <p:sldId id="326" r:id="rId30"/>
    <p:sldId id="327" r:id="rId31"/>
    <p:sldId id="328" r:id="rId32"/>
    <p:sldId id="329" r:id="rId33"/>
    <p:sldId id="330" r:id="rId34"/>
    <p:sldId id="331" r:id="rId35"/>
    <p:sldId id="332" r:id="rId36"/>
    <p:sldId id="333" r:id="rId37"/>
    <p:sldId id="334" r:id="rId38"/>
    <p:sldId id="335" r:id="rId39"/>
    <p:sldId id="336" r:id="rId40"/>
    <p:sldId id="337" r:id="rId41"/>
    <p:sldId id="338" r:id="rId42"/>
    <p:sldId id="339" r:id="rId43"/>
    <p:sldId id="340" r:id="rId44"/>
    <p:sldId id="341" r:id="rId45"/>
    <p:sldId id="343" r:id="rId46"/>
    <p:sldId id="344" r:id="rId47"/>
    <p:sldId id="345" r:id="rId48"/>
    <p:sldId id="346" r:id="rId49"/>
    <p:sldId id="347" r:id="rId50"/>
    <p:sldId id="342" r:id="rId51"/>
    <p:sldId id="349" r:id="rId52"/>
    <p:sldId id="350" r:id="rId53"/>
    <p:sldId id="348" r:id="rId54"/>
    <p:sldId id="318" r:id="rId55"/>
    <p:sldId id="351" r:id="rId56"/>
    <p:sldId id="270" r:id="rId57"/>
    <p:sldId id="271" r:id="rId58"/>
    <p:sldId id="272" r:id="rId59"/>
    <p:sldId id="286" r:id="rId60"/>
    <p:sldId id="287" r:id="rId61"/>
    <p:sldId id="288" r:id="rId62"/>
    <p:sldId id="289" r:id="rId63"/>
    <p:sldId id="290" r:id="rId64"/>
    <p:sldId id="293" r:id="rId65"/>
    <p:sldId id="291" r:id="rId66"/>
    <p:sldId id="292" r:id="rId67"/>
    <p:sldId id="294" r:id="rId68"/>
    <p:sldId id="295" r:id="rId69"/>
    <p:sldId id="296" r:id="rId70"/>
    <p:sldId id="302" r:id="rId71"/>
    <p:sldId id="297" r:id="rId72"/>
    <p:sldId id="303" r:id="rId73"/>
    <p:sldId id="298" r:id="rId74"/>
    <p:sldId id="299" r:id="rId75"/>
    <p:sldId id="300" r:id="rId76"/>
    <p:sldId id="301" r:id="rId77"/>
    <p:sldId id="273" r:id="rId7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0A8"/>
    <a:srgbClr val="FF5969"/>
    <a:srgbClr val="5D7373"/>
    <a:srgbClr val="FEC630"/>
    <a:srgbClr val="52CBBE"/>
    <a:srgbClr val="52C9BD"/>
    <a:srgbClr val="F0E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91" autoAdjust="0"/>
    <p:restoredTop sz="94660"/>
  </p:normalViewPr>
  <p:slideViewPr>
    <p:cSldViewPr snapToGrid="0">
      <p:cViewPr varScale="1">
        <p:scale>
          <a:sx n="74" d="100"/>
          <a:sy n="74" d="100"/>
        </p:scale>
        <p:origin x="71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7FBDA5-19E4-4CD8-8A40-25F0188EA8E8}" type="doc">
      <dgm:prSet loTypeId="urn:diagrams.loki3.com/BracketList" loCatId="list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31722F0-AE98-42FE-AD34-978FEE41B8F2}">
      <dgm:prSet phldrT="[Text]" custT="1"/>
      <dgm:spPr/>
      <dgm:t>
        <a:bodyPr/>
        <a:lstStyle/>
        <a:p>
          <a:pPr algn="ctr"/>
          <a:r>
            <a: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Mission</a:t>
          </a:r>
          <a:endParaRPr lang="en-US" sz="3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20B5AB6-7D67-4DFC-AB00-5861264A3D2C}" type="parTrans" cxnId="{F24B5F25-4D94-46C2-AB20-5058F5C6B99F}">
      <dgm:prSet/>
      <dgm:spPr/>
      <dgm:t>
        <a:bodyPr/>
        <a:lstStyle/>
        <a:p>
          <a:endParaRPr lang="en-US"/>
        </a:p>
      </dgm:t>
    </dgm:pt>
    <dgm:pt modelId="{0BACB785-90CB-4743-9859-919C34FC0C17}" type="sibTrans" cxnId="{F24B5F25-4D94-46C2-AB20-5058F5C6B99F}">
      <dgm:prSet/>
      <dgm:spPr/>
      <dgm:t>
        <a:bodyPr/>
        <a:lstStyle/>
        <a:p>
          <a:endParaRPr lang="en-US"/>
        </a:p>
      </dgm:t>
    </dgm:pt>
    <dgm:pt modelId="{01F4AC95-2392-4262-A07A-5F2974927CC5}">
      <dgm:prSet phldrT="[Text]" custT="1"/>
      <dgm:spPr/>
      <dgm:t>
        <a:bodyPr/>
        <a:lstStyle/>
        <a:p>
          <a:r>
            <a:rPr lang="en-US" sz="2800" dirty="0" smtClean="0"/>
            <a:t>Flying taxi which takeoff and landing at streets of the city</a:t>
          </a:r>
          <a:endParaRPr lang="en-US" sz="2800" dirty="0"/>
        </a:p>
      </dgm:t>
    </dgm:pt>
    <dgm:pt modelId="{B208E338-2D2B-43A5-B431-06B75658F7E5}" type="parTrans" cxnId="{FE91EA56-8881-4E4D-BF04-1922E4EF8EF8}">
      <dgm:prSet/>
      <dgm:spPr/>
      <dgm:t>
        <a:bodyPr/>
        <a:lstStyle/>
        <a:p>
          <a:endParaRPr lang="en-US"/>
        </a:p>
      </dgm:t>
    </dgm:pt>
    <dgm:pt modelId="{E2E97295-DD6A-4DBA-9EAD-1E454B6E7F06}" type="sibTrans" cxnId="{FE91EA56-8881-4E4D-BF04-1922E4EF8EF8}">
      <dgm:prSet/>
      <dgm:spPr/>
      <dgm:t>
        <a:bodyPr/>
        <a:lstStyle/>
        <a:p>
          <a:endParaRPr lang="en-US"/>
        </a:p>
      </dgm:t>
    </dgm:pt>
    <dgm:pt modelId="{DFEDF3D9-3DA2-4AC1-A80B-D06A5F5E5809}">
      <dgm:prSet phldrT="[Text]" custT="1"/>
      <dgm:spPr/>
      <dgm:t>
        <a:bodyPr/>
        <a:lstStyle/>
        <a:p>
          <a:pPr algn="ctr"/>
          <a:r>
            <a: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Constraints</a:t>
          </a:r>
          <a:endParaRPr lang="en-US" sz="3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9AE7378-F26C-4E9A-B27C-2419B96249CC}" type="parTrans" cxnId="{A2E5C04D-548A-440C-8315-0418E0DC70E3}">
      <dgm:prSet/>
      <dgm:spPr/>
      <dgm:t>
        <a:bodyPr/>
        <a:lstStyle/>
        <a:p>
          <a:endParaRPr lang="en-US"/>
        </a:p>
      </dgm:t>
    </dgm:pt>
    <dgm:pt modelId="{553B26C8-D572-4151-864E-B480A531F13D}" type="sibTrans" cxnId="{A2E5C04D-548A-440C-8315-0418E0DC70E3}">
      <dgm:prSet/>
      <dgm:spPr/>
      <dgm:t>
        <a:bodyPr/>
        <a:lstStyle/>
        <a:p>
          <a:endParaRPr lang="en-US"/>
        </a:p>
      </dgm:t>
    </dgm:pt>
    <dgm:pt modelId="{884FD3F5-90FF-4417-B002-ABAD0C4C9F14}">
      <dgm:prSet phldrT="[Text]" custT="1"/>
      <dgm:spPr/>
      <dgm:t>
        <a:bodyPr/>
        <a:lstStyle/>
        <a:p>
          <a:pPr rtl="0"/>
          <a:r>
            <a:rPr lang="en-US" sz="2800" dirty="0" smtClean="0"/>
            <a:t>Max. takeoff weight about 3 Kg.</a:t>
          </a:r>
          <a:endParaRPr lang="en-US" sz="2800" dirty="0"/>
        </a:p>
      </dgm:t>
    </dgm:pt>
    <dgm:pt modelId="{1FE6C5B7-C47A-4398-A80A-08F8A62C01C7}" type="parTrans" cxnId="{90E84921-BB29-4296-926C-32297D766B96}">
      <dgm:prSet/>
      <dgm:spPr/>
      <dgm:t>
        <a:bodyPr/>
        <a:lstStyle/>
        <a:p>
          <a:endParaRPr lang="en-US"/>
        </a:p>
      </dgm:t>
    </dgm:pt>
    <dgm:pt modelId="{CCD3BD0C-A922-4B51-9BB0-2689D8B6B2F9}" type="sibTrans" cxnId="{90E84921-BB29-4296-926C-32297D766B96}">
      <dgm:prSet/>
      <dgm:spPr/>
      <dgm:t>
        <a:bodyPr/>
        <a:lstStyle/>
        <a:p>
          <a:endParaRPr lang="en-US"/>
        </a:p>
      </dgm:t>
    </dgm:pt>
    <dgm:pt modelId="{744B831A-22CB-4D33-AC78-3294A52A3BF6}">
      <dgm:prSet custT="1"/>
      <dgm:spPr/>
      <dgm:t>
        <a:bodyPr/>
        <a:lstStyle/>
        <a:p>
          <a:pPr rtl="0"/>
          <a:r>
            <a:rPr lang="en-US" sz="2800" dirty="0" smtClean="0"/>
            <a:t>Max. wide of vehicle 0.8 meter.</a:t>
          </a:r>
          <a:endParaRPr lang="en-GB" sz="2800" dirty="0"/>
        </a:p>
      </dgm:t>
    </dgm:pt>
    <dgm:pt modelId="{3E64583B-18AA-4C61-BF92-2F4A2629EDE7}" type="parTrans" cxnId="{B4465F66-B102-4C67-A09B-FDF8EBB509B9}">
      <dgm:prSet/>
      <dgm:spPr/>
      <dgm:t>
        <a:bodyPr/>
        <a:lstStyle/>
        <a:p>
          <a:endParaRPr lang="en-US"/>
        </a:p>
      </dgm:t>
    </dgm:pt>
    <dgm:pt modelId="{3B52DAE4-76BC-4F72-AD79-BB28100125AB}" type="sibTrans" cxnId="{B4465F66-B102-4C67-A09B-FDF8EBB509B9}">
      <dgm:prSet/>
      <dgm:spPr/>
      <dgm:t>
        <a:bodyPr/>
        <a:lstStyle/>
        <a:p>
          <a:endParaRPr lang="en-US"/>
        </a:p>
      </dgm:t>
    </dgm:pt>
    <dgm:pt modelId="{EB8E1B2D-81F0-4B6E-9E94-2F2E58C1C1DF}">
      <dgm:prSet custT="1"/>
      <dgm:spPr/>
      <dgm:t>
        <a:bodyPr/>
        <a:lstStyle/>
        <a:p>
          <a:r>
            <a:rPr lang="en-US" sz="2800" dirty="0" smtClean="0"/>
            <a:t>Minimum length for easy landing at any place.</a:t>
          </a:r>
          <a:endParaRPr lang="en-GB" sz="2800" dirty="0"/>
        </a:p>
      </dgm:t>
    </dgm:pt>
    <dgm:pt modelId="{3CE98522-C5E7-407A-8C1A-879C47D50C41}" type="parTrans" cxnId="{4EC2F3FE-823B-45CA-96E2-118311057E52}">
      <dgm:prSet/>
      <dgm:spPr/>
      <dgm:t>
        <a:bodyPr/>
        <a:lstStyle/>
        <a:p>
          <a:endParaRPr lang="en-US"/>
        </a:p>
      </dgm:t>
    </dgm:pt>
    <dgm:pt modelId="{8C2B308F-A851-418E-AA02-BB83FFC4F1F7}" type="sibTrans" cxnId="{4EC2F3FE-823B-45CA-96E2-118311057E52}">
      <dgm:prSet/>
      <dgm:spPr/>
      <dgm:t>
        <a:bodyPr/>
        <a:lstStyle/>
        <a:p>
          <a:endParaRPr lang="en-US"/>
        </a:p>
      </dgm:t>
    </dgm:pt>
    <dgm:pt modelId="{4C63A50D-511F-44D8-9320-3C42F423920F}" type="pres">
      <dgm:prSet presAssocID="{577FBDA5-19E4-4CD8-8A40-25F0188EA8E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126D076-4F43-4AEF-95A8-C00E57BF45E0}" type="pres">
      <dgm:prSet presAssocID="{931722F0-AE98-42FE-AD34-978FEE41B8F2}" presName="linNode" presStyleCnt="0"/>
      <dgm:spPr/>
    </dgm:pt>
    <dgm:pt modelId="{D904CC6F-7BDD-4608-8658-B7D0114CB9E4}" type="pres">
      <dgm:prSet presAssocID="{931722F0-AE98-42FE-AD34-978FEE41B8F2}" presName="parTx" presStyleLbl="revTx" presStyleIdx="0" presStyleCnt="2" custScaleX="1204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5DA636-B3D0-42D1-BCD5-1B58CE2A9913}" type="pres">
      <dgm:prSet presAssocID="{931722F0-AE98-42FE-AD34-978FEE41B8F2}" presName="bracket" presStyleLbl="parChTrans1D1" presStyleIdx="0" presStyleCnt="2" custScaleY="74394" custLinFactNeighborX="-32628" custLinFactNeighborY="-12077"/>
      <dgm:spPr/>
    </dgm:pt>
    <dgm:pt modelId="{C7651409-BF88-4F1B-BF45-4B0D660BBD73}" type="pres">
      <dgm:prSet presAssocID="{931722F0-AE98-42FE-AD34-978FEE41B8F2}" presName="spH" presStyleCnt="0"/>
      <dgm:spPr/>
    </dgm:pt>
    <dgm:pt modelId="{0526188B-DDD4-4A8E-A413-D88D9F47FA45}" type="pres">
      <dgm:prSet presAssocID="{931722F0-AE98-42FE-AD34-978FEE41B8F2}" presName="desTx" presStyleLbl="node1" presStyleIdx="0" presStyleCnt="2" custLinFactNeighborX="-42539" custLinFactNeighborY="-63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3BB276-A83E-4E17-BE8F-F0B95E79E588}" type="pres">
      <dgm:prSet presAssocID="{0BACB785-90CB-4743-9859-919C34FC0C17}" presName="spV" presStyleCnt="0"/>
      <dgm:spPr/>
    </dgm:pt>
    <dgm:pt modelId="{B4D35172-4261-409C-8C4F-893AB57CE6B0}" type="pres">
      <dgm:prSet presAssocID="{DFEDF3D9-3DA2-4AC1-A80B-D06A5F5E5809}" presName="linNode" presStyleCnt="0"/>
      <dgm:spPr/>
    </dgm:pt>
    <dgm:pt modelId="{C1A4D3E5-3659-4957-BD0D-60B92C64BBFE}" type="pres">
      <dgm:prSet presAssocID="{DFEDF3D9-3DA2-4AC1-A80B-D06A5F5E5809}" presName="parTx" presStyleLbl="revTx" presStyleIdx="1" presStyleCnt="2" custScaleX="11915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94A230-1440-4770-A1C3-8B494795B56F}" type="pres">
      <dgm:prSet presAssocID="{DFEDF3D9-3DA2-4AC1-A80B-D06A5F5E5809}" presName="bracket" presStyleLbl="parChTrans1D1" presStyleIdx="1" presStyleCnt="2" custScaleY="78407" custLinFactNeighborX="-21637" custLinFactNeighborY="-5232"/>
      <dgm:spPr/>
    </dgm:pt>
    <dgm:pt modelId="{D9CC281E-FBAE-4626-B4D0-8D0C8C56A1CB}" type="pres">
      <dgm:prSet presAssocID="{DFEDF3D9-3DA2-4AC1-A80B-D06A5F5E5809}" presName="spH" presStyleCnt="0"/>
      <dgm:spPr/>
    </dgm:pt>
    <dgm:pt modelId="{0ECD19C8-7FFE-4134-ADEA-18D182D57451}" type="pres">
      <dgm:prSet presAssocID="{DFEDF3D9-3DA2-4AC1-A80B-D06A5F5E5809}" presName="desTx" presStyleLbl="node1" presStyleIdx="1" presStyleCnt="2" custScaleY="89920" custLinFactX="-228" custLinFactNeighborX="-100000" custLinFactNeighborY="-49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2E5C04D-548A-440C-8315-0418E0DC70E3}" srcId="{577FBDA5-19E4-4CD8-8A40-25F0188EA8E8}" destId="{DFEDF3D9-3DA2-4AC1-A80B-D06A5F5E5809}" srcOrd="1" destOrd="0" parTransId="{F9AE7378-F26C-4E9A-B27C-2419B96249CC}" sibTransId="{553B26C8-D572-4151-864E-B480A531F13D}"/>
    <dgm:cxn modelId="{9212E5B3-DFE5-4741-A657-A93D4D31FADD}" type="presOf" srcId="{884FD3F5-90FF-4417-B002-ABAD0C4C9F14}" destId="{0ECD19C8-7FFE-4134-ADEA-18D182D57451}" srcOrd="0" destOrd="0" presId="urn:diagrams.loki3.com/BracketList"/>
    <dgm:cxn modelId="{00ABD023-9239-4E72-B96C-DA8069F76765}" type="presOf" srcId="{931722F0-AE98-42FE-AD34-978FEE41B8F2}" destId="{D904CC6F-7BDD-4608-8658-B7D0114CB9E4}" srcOrd="0" destOrd="0" presId="urn:diagrams.loki3.com/BracketList"/>
    <dgm:cxn modelId="{6BE3DF8C-8AD9-4965-B789-4B8C9B6BF1C5}" type="presOf" srcId="{DFEDF3D9-3DA2-4AC1-A80B-D06A5F5E5809}" destId="{C1A4D3E5-3659-4957-BD0D-60B92C64BBFE}" srcOrd="0" destOrd="0" presId="urn:diagrams.loki3.com/BracketList"/>
    <dgm:cxn modelId="{4EC2F3FE-823B-45CA-96E2-118311057E52}" srcId="{DFEDF3D9-3DA2-4AC1-A80B-D06A5F5E5809}" destId="{EB8E1B2D-81F0-4B6E-9E94-2F2E58C1C1DF}" srcOrd="2" destOrd="0" parTransId="{3CE98522-C5E7-407A-8C1A-879C47D50C41}" sibTransId="{8C2B308F-A851-418E-AA02-BB83FFC4F1F7}"/>
    <dgm:cxn modelId="{90E84921-BB29-4296-926C-32297D766B96}" srcId="{DFEDF3D9-3DA2-4AC1-A80B-D06A5F5E5809}" destId="{884FD3F5-90FF-4417-B002-ABAD0C4C9F14}" srcOrd="0" destOrd="0" parTransId="{1FE6C5B7-C47A-4398-A80A-08F8A62C01C7}" sibTransId="{CCD3BD0C-A922-4B51-9BB0-2689D8B6B2F9}"/>
    <dgm:cxn modelId="{FE91EA56-8881-4E4D-BF04-1922E4EF8EF8}" srcId="{931722F0-AE98-42FE-AD34-978FEE41B8F2}" destId="{01F4AC95-2392-4262-A07A-5F2974927CC5}" srcOrd="0" destOrd="0" parTransId="{B208E338-2D2B-43A5-B431-06B75658F7E5}" sibTransId="{E2E97295-DD6A-4DBA-9EAD-1E454B6E7F06}"/>
    <dgm:cxn modelId="{F24B5F25-4D94-46C2-AB20-5058F5C6B99F}" srcId="{577FBDA5-19E4-4CD8-8A40-25F0188EA8E8}" destId="{931722F0-AE98-42FE-AD34-978FEE41B8F2}" srcOrd="0" destOrd="0" parTransId="{D20B5AB6-7D67-4DFC-AB00-5861264A3D2C}" sibTransId="{0BACB785-90CB-4743-9859-919C34FC0C17}"/>
    <dgm:cxn modelId="{71F5A059-8ECD-402A-9DF2-758A475ADB3D}" type="presOf" srcId="{744B831A-22CB-4D33-AC78-3294A52A3BF6}" destId="{0ECD19C8-7FFE-4134-ADEA-18D182D57451}" srcOrd="0" destOrd="1" presId="urn:diagrams.loki3.com/BracketList"/>
    <dgm:cxn modelId="{CAC765E3-4E4A-41F9-A989-56A678D58640}" type="presOf" srcId="{EB8E1B2D-81F0-4B6E-9E94-2F2E58C1C1DF}" destId="{0ECD19C8-7FFE-4134-ADEA-18D182D57451}" srcOrd="0" destOrd="2" presId="urn:diagrams.loki3.com/BracketList"/>
    <dgm:cxn modelId="{79E6890E-ECFB-42CF-A0DA-3356D4E683F6}" type="presOf" srcId="{01F4AC95-2392-4262-A07A-5F2974927CC5}" destId="{0526188B-DDD4-4A8E-A413-D88D9F47FA45}" srcOrd="0" destOrd="0" presId="urn:diagrams.loki3.com/BracketList"/>
    <dgm:cxn modelId="{A192DD1B-F9A3-493F-9C1B-2B9BA55AA4A2}" type="presOf" srcId="{577FBDA5-19E4-4CD8-8A40-25F0188EA8E8}" destId="{4C63A50D-511F-44D8-9320-3C42F423920F}" srcOrd="0" destOrd="0" presId="urn:diagrams.loki3.com/BracketList"/>
    <dgm:cxn modelId="{B4465F66-B102-4C67-A09B-FDF8EBB509B9}" srcId="{DFEDF3D9-3DA2-4AC1-A80B-D06A5F5E5809}" destId="{744B831A-22CB-4D33-AC78-3294A52A3BF6}" srcOrd="1" destOrd="0" parTransId="{3E64583B-18AA-4C61-BF92-2F4A2629EDE7}" sibTransId="{3B52DAE4-76BC-4F72-AD79-BB28100125AB}"/>
    <dgm:cxn modelId="{78BD3DF6-2476-40E0-9E89-CE1BAB2FADB6}" type="presParOf" srcId="{4C63A50D-511F-44D8-9320-3C42F423920F}" destId="{0126D076-4F43-4AEF-95A8-C00E57BF45E0}" srcOrd="0" destOrd="0" presId="urn:diagrams.loki3.com/BracketList"/>
    <dgm:cxn modelId="{848E2E43-19EF-40A6-A7EB-BA1325266862}" type="presParOf" srcId="{0126D076-4F43-4AEF-95A8-C00E57BF45E0}" destId="{D904CC6F-7BDD-4608-8658-B7D0114CB9E4}" srcOrd="0" destOrd="0" presId="urn:diagrams.loki3.com/BracketList"/>
    <dgm:cxn modelId="{3E4B3418-61D3-40CF-B17B-A994B0BE5FBB}" type="presParOf" srcId="{0126D076-4F43-4AEF-95A8-C00E57BF45E0}" destId="{685DA636-B3D0-42D1-BCD5-1B58CE2A9913}" srcOrd="1" destOrd="0" presId="urn:diagrams.loki3.com/BracketList"/>
    <dgm:cxn modelId="{6DC9C1DA-8F68-456D-AE2A-34D40EEF8517}" type="presParOf" srcId="{0126D076-4F43-4AEF-95A8-C00E57BF45E0}" destId="{C7651409-BF88-4F1B-BF45-4B0D660BBD73}" srcOrd="2" destOrd="0" presId="urn:diagrams.loki3.com/BracketList"/>
    <dgm:cxn modelId="{568A785A-95B0-4419-9E31-D0A7F5CE3829}" type="presParOf" srcId="{0126D076-4F43-4AEF-95A8-C00E57BF45E0}" destId="{0526188B-DDD4-4A8E-A413-D88D9F47FA45}" srcOrd="3" destOrd="0" presId="urn:diagrams.loki3.com/BracketList"/>
    <dgm:cxn modelId="{1EE95437-7C5B-42DB-B4AE-8EEDCE0D29EA}" type="presParOf" srcId="{4C63A50D-511F-44D8-9320-3C42F423920F}" destId="{1D3BB276-A83E-4E17-BE8F-F0B95E79E588}" srcOrd="1" destOrd="0" presId="urn:diagrams.loki3.com/BracketList"/>
    <dgm:cxn modelId="{7A2C780F-BCF1-47A5-A993-07E3B425619F}" type="presParOf" srcId="{4C63A50D-511F-44D8-9320-3C42F423920F}" destId="{B4D35172-4261-409C-8C4F-893AB57CE6B0}" srcOrd="2" destOrd="0" presId="urn:diagrams.loki3.com/BracketList"/>
    <dgm:cxn modelId="{3B741AC9-9D5B-469F-95F3-D8EB4425B4F1}" type="presParOf" srcId="{B4D35172-4261-409C-8C4F-893AB57CE6B0}" destId="{C1A4D3E5-3659-4957-BD0D-60B92C64BBFE}" srcOrd="0" destOrd="0" presId="urn:diagrams.loki3.com/BracketList"/>
    <dgm:cxn modelId="{5F43CAAB-477B-4AE6-B9C5-311CA549073E}" type="presParOf" srcId="{B4D35172-4261-409C-8C4F-893AB57CE6B0}" destId="{1494A230-1440-4770-A1C3-8B494795B56F}" srcOrd="1" destOrd="0" presId="urn:diagrams.loki3.com/BracketList"/>
    <dgm:cxn modelId="{B8788BFF-694F-43FD-9D5A-7C50BB9BB2E7}" type="presParOf" srcId="{B4D35172-4261-409C-8C4F-893AB57CE6B0}" destId="{D9CC281E-FBAE-4626-B4D0-8D0C8C56A1CB}" srcOrd="2" destOrd="0" presId="urn:diagrams.loki3.com/BracketList"/>
    <dgm:cxn modelId="{0DA3E287-CBA5-4631-8EC8-A1FB093D7277}" type="presParOf" srcId="{B4D35172-4261-409C-8C4F-893AB57CE6B0}" destId="{0ECD19C8-7FFE-4134-ADEA-18D182D57451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04CC6F-7BDD-4608-8658-B7D0114CB9E4}">
      <dsp:nvSpPr>
        <dsp:cNvPr id="0" name=""/>
        <dsp:cNvSpPr/>
      </dsp:nvSpPr>
      <dsp:spPr>
        <a:xfrm>
          <a:off x="924" y="901906"/>
          <a:ext cx="2654973" cy="1265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81280" rIns="227584" bIns="8128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Mission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24" y="901906"/>
        <a:ext cx="2654973" cy="1265962"/>
      </dsp:txXfrm>
    </dsp:sp>
    <dsp:sp modelId="{685DA636-B3D0-42D1-BCD5-1B58CE2A9913}">
      <dsp:nvSpPr>
        <dsp:cNvPr id="0" name=""/>
        <dsp:cNvSpPr/>
      </dsp:nvSpPr>
      <dsp:spPr>
        <a:xfrm>
          <a:off x="2598338" y="911097"/>
          <a:ext cx="441025" cy="9418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26188B-DDD4-4A8E-A413-D88D9F47FA45}">
      <dsp:nvSpPr>
        <dsp:cNvPr id="0" name=""/>
        <dsp:cNvSpPr/>
      </dsp:nvSpPr>
      <dsp:spPr>
        <a:xfrm>
          <a:off x="3198290" y="821670"/>
          <a:ext cx="5997947" cy="1265962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Flying taxi which takeoff and landing at streets of the city</a:t>
          </a:r>
          <a:endParaRPr lang="en-US" sz="2800" kern="1200" dirty="0"/>
        </a:p>
      </dsp:txBody>
      <dsp:txXfrm>
        <a:off x="3198290" y="821670"/>
        <a:ext cx="5997947" cy="1265962"/>
      </dsp:txXfrm>
    </dsp:sp>
    <dsp:sp modelId="{C1A4D3E5-3659-4957-BD0D-60B92C64BBFE}">
      <dsp:nvSpPr>
        <dsp:cNvPr id="0" name=""/>
        <dsp:cNvSpPr/>
      </dsp:nvSpPr>
      <dsp:spPr>
        <a:xfrm>
          <a:off x="924" y="2636614"/>
          <a:ext cx="2635701" cy="1265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81280" rIns="227584" bIns="8128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Constraints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24" y="2636614"/>
        <a:ext cx="2635701" cy="1265962"/>
      </dsp:txXfrm>
    </dsp:sp>
    <dsp:sp modelId="{1494A230-1440-4770-A1C3-8B494795B56F}">
      <dsp:nvSpPr>
        <dsp:cNvPr id="0" name=""/>
        <dsp:cNvSpPr/>
      </dsp:nvSpPr>
      <dsp:spPr>
        <a:xfrm>
          <a:off x="2598338" y="2408211"/>
          <a:ext cx="442383" cy="151992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CD19C8-7FFE-4134-ADEA-18D182D57451}">
      <dsp:nvSpPr>
        <dsp:cNvPr id="0" name=""/>
        <dsp:cNvSpPr/>
      </dsp:nvSpPr>
      <dsp:spPr>
        <a:xfrm>
          <a:off x="3065292" y="2302747"/>
          <a:ext cx="6016421" cy="1743103"/>
        </a:xfrm>
        <a:prstGeom prst="rect">
          <a:avLst/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Max. takeoff weight about 3 Kg.</a:t>
          </a:r>
          <a:endParaRPr lang="en-US" sz="2800" kern="1200" dirty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Max. wide of vehicle 0.8 meter.</a:t>
          </a:r>
          <a:endParaRPr lang="en-GB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Minimum length for easy landing at any place.</a:t>
          </a:r>
          <a:endParaRPr lang="en-GB" sz="2800" kern="1200" dirty="0"/>
        </a:p>
      </dsp:txBody>
      <dsp:txXfrm>
        <a:off x="3065292" y="2302747"/>
        <a:ext cx="6016421" cy="17431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02.07.2019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02.07.2019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02.07.2019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02.07.2019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02.07.2019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02.07.2019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02.07.2019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02.07.2019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02.07.2019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02.07.2019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02.07.2019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02.07.2019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0.PNG"/><Relationship Id="rId4" Type="http://schemas.openxmlformats.org/officeDocument/2006/relationships/image" Target="../media/image7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4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276160" y="2062394"/>
            <a:ext cx="8874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5D7373"/>
                </a:solidFill>
                <a:latin typeface="Tw Cen MT" panose="020B0602020104020603" pitchFamily="34" charset="0"/>
              </a:rPr>
              <a:t>Autonomous Air transportation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3509313" y="4508817"/>
            <a:ext cx="8461474" cy="923330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3987082" y="3010736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Using Vision Navigation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3987082" y="3759023"/>
            <a:ext cx="7278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5969"/>
                </a:solidFill>
                <a:latin typeface="Tw Cen MT" panose="020B0602020104020603" pitchFamily="34" charset="0"/>
              </a:rPr>
              <a:t>Supervised by: Asst. Prof. Osama </a:t>
            </a:r>
            <a:r>
              <a:rPr lang="en-US" sz="2800" dirty="0" err="1">
                <a:solidFill>
                  <a:srgbClr val="FF5969"/>
                </a:solidFill>
                <a:latin typeface="Tw Cen MT" panose="020B0602020104020603" pitchFamily="34" charset="0"/>
              </a:rPr>
              <a:t>Saaid</a:t>
            </a:r>
            <a:endParaRPr lang="en-US" sz="2800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302800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1" cy="6858000"/>
            <a:chOff x="213096" y="0"/>
            <a:chExt cx="11447501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Autopilot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312719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Computer Vision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220386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Flight test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DC48550-CC98-44FA-8308-05AABBD20E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298" y="4559442"/>
            <a:ext cx="742568" cy="7425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511F9A-70B9-4B16-8568-34AA56E69D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511" y="4645348"/>
            <a:ext cx="643410" cy="6434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D5C628-7617-4116-AE19-05BEE29D5B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155" y="4701439"/>
            <a:ext cx="531227" cy="5312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41DF0C-F4DA-49D3-BEB6-EA0224B6C4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25177" y="4711723"/>
            <a:ext cx="550531" cy="5505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B8DD00A-9B60-41B6-AA2F-92F93F9A7D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5997" y="4665112"/>
            <a:ext cx="531227" cy="53122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56303BE5-6C71-4A9D-806B-64D510BE5A1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079" y="4630063"/>
            <a:ext cx="658695" cy="65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57483CD-BD95-416C-A18B-72749CFC6B8B}"/>
              </a:ext>
            </a:extLst>
          </p:cNvPr>
          <p:cNvSpPr txBox="1"/>
          <p:nvPr/>
        </p:nvSpPr>
        <p:spPr>
          <a:xfrm>
            <a:off x="2763255" y="224781"/>
            <a:ext cx="9534736" cy="5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The key players in the flying car space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CCB418-2733-42AB-9397-5C8B8217B736}"/>
              </a:ext>
            </a:extLst>
          </p:cNvPr>
          <p:cNvSpPr txBox="1"/>
          <p:nvPr/>
        </p:nvSpPr>
        <p:spPr>
          <a:xfrm>
            <a:off x="3021802" y="881677"/>
            <a:ext cx="8001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Patent portfolio: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76D163-B878-4A7B-8C9C-3129BD3355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7898" y="1774013"/>
            <a:ext cx="8001798" cy="330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97964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57483CD-BD95-416C-A18B-72749CFC6B8B}"/>
              </a:ext>
            </a:extLst>
          </p:cNvPr>
          <p:cNvSpPr txBox="1"/>
          <p:nvPr/>
        </p:nvSpPr>
        <p:spPr>
          <a:xfrm>
            <a:off x="1488864" y="357616"/>
            <a:ext cx="953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3A1A4"/>
                </a:solidFill>
                <a:latin typeface="Tw Cen MT" panose="020B0602020104020603" pitchFamily="34" charset="0"/>
              </a:rPr>
              <a:t>Our prototype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76D163-B878-4A7B-8C9C-3129BD335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01049" y="1774013"/>
            <a:ext cx="7355495" cy="330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70168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660620" y="640210"/>
            <a:ext cx="22229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Vehicle </a:t>
            </a:r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design</a:t>
            </a:r>
          </a:p>
        </p:txBody>
      </p:sp>
      <p:sp>
        <p:nvSpPr>
          <p:cNvPr id="3" name="Rectangle 2"/>
          <p:cNvSpPr/>
          <p:nvPr/>
        </p:nvSpPr>
        <p:spPr>
          <a:xfrm>
            <a:off x="660620" y="1166022"/>
            <a:ext cx="65853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Tw Cen MT" panose="020B0602020104020603" pitchFamily="34" charset="0"/>
              </a:rPr>
              <a:t>Before designing the vehicle, goals, mission and constraints must be defined well to achieve the highest</a:t>
            </a:r>
            <a:r>
              <a:rPr lang="ar-EG" b="1" dirty="0">
                <a:latin typeface="Tw Cen MT" panose="020B0602020104020603" pitchFamily="34" charset="0"/>
              </a:rPr>
              <a:t> </a:t>
            </a:r>
            <a:r>
              <a:rPr lang="en-GB" b="1" dirty="0">
                <a:latin typeface="Tw Cen MT" panose="020B0602020104020603" pitchFamily="34" charset="0"/>
              </a:rPr>
              <a:t>performance and efficiency: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84182496"/>
              </p:ext>
            </p:extLst>
          </p:nvPr>
        </p:nvGraphicFramePr>
        <p:xfrm>
          <a:off x="755028" y="1814945"/>
          <a:ext cx="9273309" cy="5043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9694856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567966" y="602092"/>
            <a:ext cx="29350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 smtClean="0">
                <a:solidFill>
                  <a:srgbClr val="03A1A4"/>
                </a:solidFill>
                <a:latin typeface="Tw Cen MT" panose="020B0602020104020603" pitchFamily="34" charset="0"/>
              </a:rPr>
              <a:t>Wing configuration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77724" y="1210517"/>
            <a:ext cx="4213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Tw Cen MT" panose="020B0602020104020603" pitchFamily="34" charset="0"/>
              </a:rPr>
              <a:t>Design parameters of Tandem wing plane</a:t>
            </a:r>
          </a:p>
        </p:txBody>
      </p:sp>
      <p:pic>
        <p:nvPicPr>
          <p:cNvPr id="10" name="Content Placeholder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454" y="1876239"/>
            <a:ext cx="8338705" cy="25488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2425806" y="4922133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0" algn="ctr">
                  <a:buClr>
                    <a:srgbClr val="333333"/>
                  </a:buClr>
                </a:pPr>
                <a:r>
                  <a:rPr lang="en-GB" dirty="0">
                    <a:solidFill>
                      <a:srgbClr val="000000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Stagger (</a:t>
                </a:r>
                <a14:m>
                  <m:oMath xmlns:m="http://schemas.openxmlformats.org/officeDocument/2006/math">
                    <m:r>
                      <a:rPr lang="en-GB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𝑆𝑡</m:t>
                    </m:r>
                  </m:oMath>
                </a14:m>
                <a:r>
                  <a:rPr lang="en-GB" dirty="0">
                    <a:solidFill>
                      <a:srgbClr val="000000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lvl="0" algn="ctr">
                  <a:buClr>
                    <a:srgbClr val="333333"/>
                  </a:buClr>
                </a:pPr>
                <a:r>
                  <a:rPr 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Gap (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𝐺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lvl="0" algn="ctr">
                  <a:buClr>
                    <a:srgbClr val="333333"/>
                  </a:buClr>
                </a:pPr>
                <a:r>
                  <a:rPr 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Decalage (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𝛿</m:t>
                    </m:r>
                    <m:r>
                      <a:rPr lang="en-US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GB">
                            <a:solidFill>
                              <a:srgbClr val="000000"/>
                            </a:solidFill>
                            <a:latin typeface="Arial" panose="020B060402020202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rgbClr val="000000"/>
                            </a:solidFill>
                            <a:latin typeface="Arial" panose="020B060402020202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p>
                        <m:r>
                          <a:rPr lang="en-US">
                            <a:solidFill>
                              <a:srgbClr val="000000"/>
                            </a:solidFill>
                            <a:latin typeface="Arial" panose="020B060402020202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𝜔</m:t>
                        </m:r>
                      </m:sup>
                    </m:sSup>
                    <m:r>
                      <a:rPr lang="en-US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GB">
                            <a:solidFill>
                              <a:srgbClr val="000000"/>
                            </a:solidFill>
                            <a:latin typeface="Arial" panose="020B060402020202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rgbClr val="000000"/>
                            </a:solidFill>
                            <a:latin typeface="Arial" panose="020B060402020202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p>
                        <m:r>
                          <a:rPr lang="en-US">
                            <a:solidFill>
                              <a:srgbClr val="000000"/>
                            </a:solidFill>
                            <a:latin typeface="Arial" panose="020B060402020202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en-GB" dirty="0">
                  <a:solidFill>
                    <a:srgbClr val="000000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806" y="4922133"/>
                <a:ext cx="6096000" cy="923330"/>
              </a:xfrm>
              <a:prstGeom prst="rect">
                <a:avLst/>
              </a:prstGeom>
              <a:blipFill>
                <a:blip r:embed="rId4"/>
                <a:stretch>
                  <a:fillRect t="-3289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06805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608185" y="657751"/>
            <a:ext cx="24625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Design Criterion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1210209" y="1274912"/>
            <a:ext cx="1860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b="1" dirty="0">
                <a:latin typeface="Tw Cen MT" panose="020B0602020104020603" pitchFamily="34" charset="0"/>
              </a:rPr>
              <a:t>Airfoil selection</a:t>
            </a:r>
          </a:p>
        </p:txBody>
      </p:sp>
      <p:pic>
        <p:nvPicPr>
          <p:cNvPr id="10" name="Content Placeholder 3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84" y="1937004"/>
            <a:ext cx="9845329" cy="30330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35516" y="5157936"/>
            <a:ext cx="6096000" cy="85767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  <a:buClr>
                <a:srgbClr val="333333"/>
              </a:buClr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Eppler423 (higher lift)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  <a:buClr>
                <a:srgbClr val="333333"/>
              </a:buClr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NACA0015 (easy to manufacture)</a:t>
            </a:r>
          </a:p>
        </p:txBody>
      </p:sp>
    </p:spTree>
    <p:extLst>
      <p:ext uri="{BB962C8B-B14F-4D97-AF65-F5344CB8AC3E}">
        <p14:creationId xmlns:p14="http://schemas.microsoft.com/office/powerpoint/2010/main" val="267173315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7792" y="526892"/>
            <a:ext cx="26172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 smtClean="0">
                <a:solidFill>
                  <a:srgbClr val="03A1A4"/>
                </a:solidFill>
                <a:latin typeface="Tw Cen MT" panose="020B0602020104020603" pitchFamily="34" charset="0"/>
              </a:rPr>
              <a:t>Analyzed airfoils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83836" y="1050112"/>
            <a:ext cx="1271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latin typeface="Tw Cen MT" panose="020B0602020104020603" pitchFamily="34" charset="0"/>
              </a:rPr>
              <a:t>NACA0015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05" y="1419444"/>
            <a:ext cx="10058400" cy="543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1605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726888" y="848863"/>
            <a:ext cx="2617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Analyzed airfoils</a:t>
            </a:r>
          </a:p>
        </p:txBody>
      </p:sp>
      <p:sp>
        <p:nvSpPr>
          <p:cNvPr id="3" name="Rectangle 2"/>
          <p:cNvSpPr/>
          <p:nvPr/>
        </p:nvSpPr>
        <p:spPr>
          <a:xfrm>
            <a:off x="1399892" y="1372083"/>
            <a:ext cx="1271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latin typeface="Tw Cen MT" panose="020B0602020104020603" pitchFamily="34" charset="0"/>
              </a:rPr>
              <a:t>NACA0015</a:t>
            </a:r>
            <a:endParaRPr lang="en-GB" b="1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19942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736111" y="436882"/>
            <a:ext cx="2617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Analyzed airfoils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05" y="1506828"/>
            <a:ext cx="10058400" cy="535117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09115" y="960102"/>
            <a:ext cx="1271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latin typeface="Tw Cen MT" panose="020B0602020104020603" pitchFamily="34" charset="0"/>
              </a:rPr>
              <a:t>NACA0015</a:t>
            </a:r>
            <a:endParaRPr lang="en-GB" b="1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37502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736110" y="398103"/>
            <a:ext cx="26172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Analyzed airfoils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74710" y="921323"/>
            <a:ext cx="1140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latin typeface="Tw Cen MT" panose="020B0602020104020603" pitchFamily="34" charset="0"/>
              </a:rPr>
              <a:t>Eppler423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05" y="1444542"/>
            <a:ext cx="10058400" cy="541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54171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524466" y="681439"/>
            <a:ext cx="26172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Analyzed airfoils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59860" y="1287791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latin typeface="Tw Cen MT" panose="020B0602020104020603" pitchFamily="34" charset="0"/>
              </a:rPr>
              <a:t>Eppler423</a:t>
            </a:r>
            <a:endParaRPr lang="en-GB" b="1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84787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14E1B91-C212-4889-8705-49BCDB383225}"/>
              </a:ext>
            </a:extLst>
          </p:cNvPr>
          <p:cNvGrpSpPr/>
          <p:nvPr/>
        </p:nvGrpSpPr>
        <p:grpSpPr>
          <a:xfrm>
            <a:off x="2694838" y="183043"/>
            <a:ext cx="9076675" cy="1508105"/>
            <a:chOff x="2795390" y="3874286"/>
            <a:chExt cx="6791601" cy="1508105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94C4F95-2EDE-46B0-8B26-C72D6D3C8DB3}"/>
                </a:ext>
              </a:extLst>
            </p:cNvPr>
            <p:cNvSpPr txBox="1"/>
            <p:nvPr/>
          </p:nvSpPr>
          <p:spPr>
            <a:xfrm>
              <a:off x="4168474" y="3874286"/>
              <a:ext cx="40454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Flying Taxi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44799B2-E7B9-4C01-A37D-BB60C6C75D12}"/>
                </a:ext>
              </a:extLst>
            </p:cNvPr>
            <p:cNvSpPr txBox="1"/>
            <p:nvPr/>
          </p:nvSpPr>
          <p:spPr>
            <a:xfrm>
              <a:off x="2795390" y="4459061"/>
              <a:ext cx="679160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 flying vehicle with a range of 50 to 120 miles, carrying one to four passengers, and</a:t>
              </a:r>
              <a:br>
                <a:rPr lang="en-US" b="1" dirty="0"/>
              </a:br>
              <a:r>
                <a:rPr lang="en-US" b="1" dirty="0"/>
                <a:t>cruising at an altitude of 3,000 to 5,000 feet.</a:t>
              </a:r>
              <a:r>
                <a:rPr lang="en-US" dirty="0"/>
                <a:t/>
              </a:r>
              <a:br>
                <a:rPr lang="en-US" dirty="0"/>
              </a:br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4A7D1F-C6FE-40CF-889E-C6713252C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938" y="1473824"/>
            <a:ext cx="6141702" cy="21175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ED1EA4-D8FA-4654-9B3B-A8E2D1AD95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471" y="3706173"/>
            <a:ext cx="6142169" cy="27857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0170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575981" y="591287"/>
            <a:ext cx="26172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Analyzed airfoils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11375" y="1197639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latin typeface="Tw Cen MT" panose="020B0602020104020603" pitchFamily="34" charset="0"/>
              </a:rPr>
              <a:t>Eppler423</a:t>
            </a:r>
            <a:endParaRPr lang="en-GB" b="1" dirty="0">
              <a:latin typeface="Tw Cen MT" panose="020B06020201040206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05" y="1705794"/>
            <a:ext cx="10058400" cy="515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3638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394008" y="707196"/>
            <a:ext cx="32830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Aerodynamic analysis</a:t>
            </a:r>
          </a:p>
        </p:txBody>
      </p:sp>
      <p:sp>
        <p:nvSpPr>
          <p:cNvPr id="3" name="Rectangle 2"/>
          <p:cNvSpPr/>
          <p:nvPr/>
        </p:nvSpPr>
        <p:spPr>
          <a:xfrm>
            <a:off x="897227" y="1352435"/>
            <a:ext cx="87748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After trying different trials considering constraints </a:t>
            </a:r>
            <a:r>
              <a:rPr lang="en-GB" sz="2400" dirty="0" smtClean="0"/>
              <a:t>and requirements</a:t>
            </a:r>
            <a:r>
              <a:rPr lang="en-GB" sz="2400" dirty="0"/>
              <a:t>, the best configuration has been chosen then stability and lift produced is checked</a:t>
            </a:r>
            <a:r>
              <a:rPr lang="en-GB" sz="2400" dirty="0"/>
              <a:t>.</a:t>
            </a:r>
            <a:endParaRPr lang="en-GB" sz="2400" dirty="0"/>
          </a:p>
        </p:txBody>
      </p:sp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97" y="2859449"/>
            <a:ext cx="8148034" cy="399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1929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585781" y="655680"/>
            <a:ext cx="55351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Investigating goals and requirements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1916754" y="1178900"/>
                <a:ext cx="2733184" cy="6242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400" dirty="0"/>
                  <a:t>For stability: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  <m:r>
                      <a:rPr lang="en-GB" sz="2400" i="1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GB" sz="2400" dirty="0"/>
                  <a:t>0</a:t>
                </a: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754" y="1178900"/>
                <a:ext cx="2733184" cy="624273"/>
              </a:xfrm>
              <a:prstGeom prst="rect">
                <a:avLst/>
              </a:prstGeom>
              <a:blipFill>
                <a:blip r:embed="rId3"/>
                <a:stretch>
                  <a:fillRect l="-3341" r="-2450" b="-87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061" y="1898074"/>
            <a:ext cx="7916575" cy="495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53855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640892" y="634190"/>
            <a:ext cx="54249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Investigating goals and requirements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75641" y="1206654"/>
            <a:ext cx="6716519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For lift: At trim angle the lift must carry the vehicle</a:t>
            </a:r>
          </a:p>
        </p:txBody>
      </p:sp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559" y="1729874"/>
            <a:ext cx="9015165" cy="512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9393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912025" y="732954"/>
            <a:ext cx="29740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Design parameters</a:t>
            </a:r>
          </a:p>
        </p:txBody>
      </p:sp>
      <p:sp>
        <p:nvSpPr>
          <p:cNvPr id="3" name="Rectangle 2"/>
          <p:cNvSpPr/>
          <p:nvPr/>
        </p:nvSpPr>
        <p:spPr>
          <a:xfrm>
            <a:off x="912025" y="1527463"/>
            <a:ext cx="270693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In this part stability of quad-plane is checked and the airfoil design parameters (incidence angle, CG position, cruise speed and dimensions of wings) is chosen</a:t>
            </a:r>
          </a:p>
        </p:txBody>
      </p:sp>
      <p:graphicFrame>
        <p:nvGraphicFramePr>
          <p:cNvPr id="10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2986959"/>
              </p:ext>
            </p:extLst>
          </p:nvPr>
        </p:nvGraphicFramePr>
        <p:xfrm>
          <a:off x="4410547" y="1560436"/>
          <a:ext cx="5745480" cy="4026336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872740">
                  <a:extLst>
                    <a:ext uri="{9D8B030D-6E8A-4147-A177-3AD203B41FA5}">
                      <a16:colId xmlns:a16="http://schemas.microsoft.com/office/drawing/2014/main" val="2330182885"/>
                    </a:ext>
                  </a:extLst>
                </a:gridCol>
                <a:gridCol w="2872740">
                  <a:extLst>
                    <a:ext uri="{9D8B030D-6E8A-4147-A177-3AD203B41FA5}">
                      <a16:colId xmlns:a16="http://schemas.microsoft.com/office/drawing/2014/main" val="3802702554"/>
                    </a:ext>
                  </a:extLst>
                </a:gridCol>
              </a:tblGrid>
              <a:tr h="56503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</a:rPr>
                        <a:t>Parameter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</a:rPr>
                        <a:t>Effect on the vehicle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910218"/>
                  </a:ext>
                </a:extLst>
              </a:tr>
              <a:tr h="49447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Span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proportional with lift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1121089"/>
                  </a:ext>
                </a:extLst>
              </a:tr>
              <a:tr h="49447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Chord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proportional with lift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0679975"/>
                  </a:ext>
                </a:extLst>
              </a:tr>
              <a:tr h="49447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Cruise speed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proportional with lift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64812299"/>
                  </a:ext>
                </a:extLst>
              </a:tr>
              <a:tr h="49447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Arm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Static stability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2152945"/>
                  </a:ext>
                </a:extLst>
              </a:tr>
              <a:tr h="49447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Incidence angle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Static stability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2986616"/>
                  </a:ext>
                </a:extLst>
              </a:tr>
              <a:tr h="49447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Position of CG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Static stability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0123234"/>
                  </a:ext>
                </a:extLst>
              </a:tr>
              <a:tr h="49447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Position of second wing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Static stability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132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58076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3778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Effect</a:t>
            </a:r>
            <a:r>
              <a:rPr lang="en-GB" sz="2800" dirty="0" smtClean="0">
                <a:solidFill>
                  <a:srgbClr val="03A1A4"/>
                </a:solidFill>
                <a:latin typeface="Tw Cen MT" panose="020B0602020104020603" pitchFamily="34" charset="0"/>
              </a:rPr>
              <a:t> design </a:t>
            </a:r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parameters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74704" y="1197638"/>
            <a:ext cx="654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latin typeface="Tw Cen MT" panose="020B0602020104020603" pitchFamily="34" charset="0"/>
              </a:rPr>
              <a:t>Span</a:t>
            </a:r>
            <a:endParaRPr lang="en-GB" dirty="0">
              <a:latin typeface="Tw Cen MT" panose="020B06020201040206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1705792"/>
            <a:ext cx="9876128" cy="496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04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3778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Effect</a:t>
            </a:r>
            <a:r>
              <a:rPr lang="en-GB" sz="2800" dirty="0" smtClean="0">
                <a:solidFill>
                  <a:srgbClr val="03A1A4"/>
                </a:solidFill>
                <a:latin typeface="Tw Cen MT" panose="020B0602020104020603" pitchFamily="34" charset="0"/>
              </a:rPr>
              <a:t> design </a:t>
            </a:r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parameters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74704" y="1197638"/>
            <a:ext cx="744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latin typeface="Tw Cen MT" panose="020B0602020104020603" pitchFamily="34" charset="0"/>
              </a:rPr>
              <a:t>Chord</a:t>
            </a:r>
            <a:endParaRPr lang="en-GB" dirty="0">
              <a:latin typeface="Tw Cen MT" panose="020B06020201040206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1705792"/>
            <a:ext cx="9977222" cy="515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2245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3778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Effect</a:t>
            </a:r>
            <a:r>
              <a:rPr lang="en-GB" sz="2800" dirty="0" smtClean="0">
                <a:solidFill>
                  <a:srgbClr val="03A1A4"/>
                </a:solidFill>
                <a:latin typeface="Tw Cen MT" panose="020B0602020104020603" pitchFamily="34" charset="0"/>
              </a:rPr>
              <a:t> design </a:t>
            </a:r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parameters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74704" y="1197638"/>
            <a:ext cx="1375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latin typeface="Tw Cen MT" panose="020B0602020104020603" pitchFamily="34" charset="0"/>
              </a:rPr>
              <a:t>Cruise speed</a:t>
            </a:r>
            <a:endParaRPr lang="en-GB" dirty="0">
              <a:latin typeface="Tw Cen MT" panose="020B06020201040206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1705792"/>
            <a:ext cx="9876128" cy="515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6010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3778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Effect</a:t>
            </a:r>
            <a:r>
              <a:rPr lang="en-GB" sz="2800" dirty="0" smtClean="0">
                <a:solidFill>
                  <a:srgbClr val="03A1A4"/>
                </a:solidFill>
                <a:latin typeface="Tw Cen MT" panose="020B0602020104020603" pitchFamily="34" charset="0"/>
              </a:rPr>
              <a:t> design </a:t>
            </a:r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parameters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74704" y="1197638"/>
            <a:ext cx="59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latin typeface="Tw Cen MT" panose="020B0602020104020603" pitchFamily="34" charset="0"/>
              </a:rPr>
              <a:t>C.G.</a:t>
            </a:r>
            <a:endParaRPr lang="en-GB" dirty="0">
              <a:latin typeface="Tw Cen MT" panose="020B06020201040206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1705792"/>
            <a:ext cx="9876128" cy="515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89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11069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rgbClr val="03A1A4"/>
                </a:solidFill>
                <a:latin typeface="Tw Cen MT" panose="020B0602020104020603" pitchFamily="34" charset="0"/>
              </a:rPr>
              <a:t>Results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74704" y="1197638"/>
            <a:ext cx="2684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w Cen MT" panose="020B0602020104020603" pitchFamily="34" charset="0"/>
              </a:rPr>
              <a:t>Plane analysis(NACA0015</a:t>
            </a:r>
            <a:r>
              <a:rPr lang="en-GB" dirty="0">
                <a:latin typeface="Tw Cen MT" panose="020B0602020104020603" pitchFamily="34" charset="0"/>
              </a:rPr>
              <a:t>)</a:t>
            </a:r>
            <a:endParaRPr lang="en-GB" dirty="0">
              <a:latin typeface="Tw Cen MT" panose="020B0602020104020603" pitchFamily="34" charset="0"/>
            </a:endParaRPr>
          </a:p>
        </p:txBody>
      </p:sp>
      <p:pic>
        <p:nvPicPr>
          <p:cNvPr id="11" name="Content Placeholder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05792"/>
            <a:ext cx="10328564" cy="515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7893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14E1B91-C212-4889-8705-49BCDB383225}"/>
              </a:ext>
            </a:extLst>
          </p:cNvPr>
          <p:cNvGrpSpPr/>
          <p:nvPr/>
        </p:nvGrpSpPr>
        <p:grpSpPr>
          <a:xfrm>
            <a:off x="2763255" y="224776"/>
            <a:ext cx="9534736" cy="3022695"/>
            <a:chOff x="2894516" y="3894903"/>
            <a:chExt cx="6140060" cy="596731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94C4F95-2EDE-46B0-8B26-C72D6D3C8DB3}"/>
                </a:ext>
              </a:extLst>
            </p:cNvPr>
            <p:cNvSpPr txBox="1"/>
            <p:nvPr/>
          </p:nvSpPr>
          <p:spPr>
            <a:xfrm>
              <a:off x="2894516" y="3894903"/>
              <a:ext cx="6140060" cy="103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Why attractive idea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44799B2-E7B9-4C01-A37D-BB60C6C75D12}"/>
                </a:ext>
              </a:extLst>
            </p:cNvPr>
            <p:cNvSpPr txBox="1"/>
            <p:nvPr/>
          </p:nvSpPr>
          <p:spPr>
            <a:xfrm>
              <a:off x="2934188" y="4067382"/>
              <a:ext cx="2791714" cy="424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Traffic jam problem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Infrastructure cost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Reduce emission and improve safety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ADE908-31D9-4D52-A6BF-0B6B335AF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085" y="388600"/>
            <a:ext cx="3023265" cy="19472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DB45591F-23A6-4779-ACF6-96945AD08661}"/>
              </a:ext>
            </a:extLst>
          </p:cNvPr>
          <p:cNvGrpSpPr/>
          <p:nvPr/>
        </p:nvGrpSpPr>
        <p:grpSpPr>
          <a:xfrm>
            <a:off x="2915655" y="3120383"/>
            <a:ext cx="9634154" cy="1797010"/>
            <a:chOff x="2894516" y="3894903"/>
            <a:chExt cx="6140060" cy="35476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61CB18A-8565-4967-A924-53CD513D9C08}"/>
                </a:ext>
              </a:extLst>
            </p:cNvPr>
            <p:cNvSpPr txBox="1"/>
            <p:nvPr/>
          </p:nvSpPr>
          <p:spPr>
            <a:xfrm>
              <a:off x="2894516" y="3894903"/>
              <a:ext cx="6140060" cy="103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Obstacles we need to pass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588717E-9F59-4828-8E0B-8E98B38DD02A}"/>
                </a:ext>
              </a:extLst>
            </p:cNvPr>
            <p:cNvSpPr txBox="1"/>
            <p:nvPr/>
          </p:nvSpPr>
          <p:spPr>
            <a:xfrm>
              <a:off x="2934187" y="4067382"/>
              <a:ext cx="4616440" cy="182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Energy limitations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The public is ready to fly aboard an air taxi with no pilot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Our current air traffic control systems doesn’t accommodate air taxies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335706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11069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rgbClr val="03A1A4"/>
                </a:solidFill>
                <a:latin typeface="Tw Cen MT" panose="020B0602020104020603" pitchFamily="34" charset="0"/>
              </a:rPr>
              <a:t>Results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74704" y="1197638"/>
            <a:ext cx="2587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w Cen MT" panose="020B0602020104020603" pitchFamily="34" charset="0"/>
              </a:rPr>
              <a:t>Plane </a:t>
            </a:r>
            <a:r>
              <a:rPr lang="en-GB" dirty="0" smtClean="0">
                <a:latin typeface="Tw Cen MT" panose="020B0602020104020603" pitchFamily="34" charset="0"/>
              </a:rPr>
              <a:t>analysis(Eppler423)</a:t>
            </a:r>
            <a:endParaRPr lang="en-GB" dirty="0">
              <a:latin typeface="Tw Cen MT" panose="020B0602020104020603" pitchFamily="34" charset="0"/>
            </a:endParaRPr>
          </a:p>
        </p:txBody>
      </p:sp>
      <p:pic>
        <p:nvPicPr>
          <p:cNvPr id="12" name="Content Placeholder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705792"/>
            <a:ext cx="10273145" cy="515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277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54926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Quick comparison between 2 airfoils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graphicFrame>
        <p:nvGraphicFramePr>
          <p:cNvPr id="11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2079647"/>
              </p:ext>
            </p:extLst>
          </p:nvPr>
        </p:nvGraphicFramePr>
        <p:xfrm>
          <a:off x="1205344" y="1108366"/>
          <a:ext cx="9365673" cy="5430979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3960526">
                  <a:extLst>
                    <a:ext uri="{9D8B030D-6E8A-4147-A177-3AD203B41FA5}">
                      <a16:colId xmlns:a16="http://schemas.microsoft.com/office/drawing/2014/main" val="753953750"/>
                    </a:ext>
                  </a:extLst>
                </a:gridCol>
                <a:gridCol w="2830936">
                  <a:extLst>
                    <a:ext uri="{9D8B030D-6E8A-4147-A177-3AD203B41FA5}">
                      <a16:colId xmlns:a16="http://schemas.microsoft.com/office/drawing/2014/main" val="471136073"/>
                    </a:ext>
                  </a:extLst>
                </a:gridCol>
                <a:gridCol w="2574211">
                  <a:extLst>
                    <a:ext uri="{9D8B030D-6E8A-4147-A177-3AD203B41FA5}">
                      <a16:colId xmlns:a16="http://schemas.microsoft.com/office/drawing/2014/main" val="1822929079"/>
                    </a:ext>
                  </a:extLst>
                </a:gridCol>
              </a:tblGrid>
              <a:tr h="4007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Comparisons \ Models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Model 1 (NACA0015)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Model 2 (Eppler423)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1447007"/>
                  </a:ext>
                </a:extLst>
              </a:tr>
              <a:tr h="4527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Position of Main wing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x= </a:t>
                      </a:r>
                      <a:r>
                        <a:rPr lang="en-GB" sz="1800" dirty="0" smtClean="0">
                          <a:effectLst/>
                        </a:rPr>
                        <a:t>0</a:t>
                      </a:r>
                      <a:r>
                        <a:rPr lang="en-GB" sz="1600" dirty="0" smtClean="0">
                          <a:effectLst/>
                        </a:rPr>
                        <a:t>,</a:t>
                      </a:r>
                      <a:r>
                        <a:rPr lang="en-GB" sz="1600" baseline="0" dirty="0" smtClean="0">
                          <a:effectLst/>
                        </a:rPr>
                        <a:t> </a:t>
                      </a:r>
                      <a:r>
                        <a:rPr lang="en-GB" sz="1800" dirty="0" smtClean="0">
                          <a:effectLst/>
                        </a:rPr>
                        <a:t>z</a:t>
                      </a:r>
                      <a:r>
                        <a:rPr lang="en-GB" sz="1800" dirty="0">
                          <a:effectLst/>
                        </a:rPr>
                        <a:t>= -0.05 m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x= </a:t>
                      </a:r>
                      <a:r>
                        <a:rPr lang="en-GB" sz="1800" dirty="0" smtClean="0">
                          <a:effectLst/>
                        </a:rPr>
                        <a:t>0</a:t>
                      </a:r>
                      <a:r>
                        <a:rPr lang="en-GB" sz="1600" dirty="0" smtClean="0">
                          <a:effectLst/>
                        </a:rPr>
                        <a:t>,</a:t>
                      </a:r>
                      <a:r>
                        <a:rPr lang="en-GB" sz="1600" baseline="0" dirty="0" smtClean="0">
                          <a:effectLst/>
                        </a:rPr>
                        <a:t> </a:t>
                      </a:r>
                      <a:r>
                        <a:rPr lang="en-US" sz="1800" dirty="0" smtClean="0">
                          <a:effectLst/>
                        </a:rPr>
                        <a:t>z</a:t>
                      </a:r>
                      <a:r>
                        <a:rPr lang="en-US" sz="1800" dirty="0">
                          <a:effectLst/>
                        </a:rPr>
                        <a:t>= -0.05 m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1098171"/>
                  </a:ext>
                </a:extLst>
              </a:tr>
              <a:tr h="4503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Position of Second wing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x= 0.45 </a:t>
                      </a:r>
                      <a:r>
                        <a:rPr lang="en-GB" sz="1800" dirty="0" smtClean="0">
                          <a:effectLst/>
                        </a:rPr>
                        <a:t>m</a:t>
                      </a:r>
                      <a:r>
                        <a:rPr lang="en-GB" sz="1600" dirty="0" smtClean="0">
                          <a:effectLst/>
                        </a:rPr>
                        <a:t>,</a:t>
                      </a:r>
                      <a:r>
                        <a:rPr lang="en-GB" sz="1600" baseline="0" dirty="0" smtClean="0">
                          <a:effectLst/>
                        </a:rPr>
                        <a:t> </a:t>
                      </a:r>
                      <a:r>
                        <a:rPr lang="en-GB" sz="1800" dirty="0" smtClean="0">
                          <a:effectLst/>
                        </a:rPr>
                        <a:t>z</a:t>
                      </a:r>
                      <a:r>
                        <a:rPr lang="en-GB" sz="1800" dirty="0">
                          <a:effectLst/>
                        </a:rPr>
                        <a:t>= 0.1 m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x= 0.45 </a:t>
                      </a:r>
                      <a:r>
                        <a:rPr lang="en-GB" sz="1800" dirty="0" smtClean="0">
                          <a:effectLst/>
                        </a:rPr>
                        <a:t>m</a:t>
                      </a:r>
                      <a:r>
                        <a:rPr lang="en-GB" sz="1600" dirty="0" smtClean="0">
                          <a:effectLst/>
                        </a:rPr>
                        <a:t>,</a:t>
                      </a:r>
                      <a:r>
                        <a:rPr lang="en-GB" sz="1600" baseline="0" dirty="0" smtClean="0">
                          <a:effectLst/>
                        </a:rPr>
                        <a:t> </a:t>
                      </a:r>
                      <a:r>
                        <a:rPr lang="en-US" sz="1800" dirty="0" smtClean="0">
                          <a:effectLst/>
                        </a:rPr>
                        <a:t>z</a:t>
                      </a:r>
                      <a:r>
                        <a:rPr lang="en-US" sz="1800" dirty="0">
                          <a:effectLst/>
                        </a:rPr>
                        <a:t>= 0.15 m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26932060"/>
                  </a:ext>
                </a:extLst>
              </a:tr>
              <a:tr h="4007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Span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0.8 m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0.6 m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7567023"/>
                  </a:ext>
                </a:extLst>
              </a:tr>
              <a:tr h="4186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Chord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0.25 m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0.2 m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51653616"/>
                  </a:ext>
                </a:extLst>
              </a:tr>
              <a:tr h="4337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Aspect ratio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3.2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3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8025471"/>
                  </a:ext>
                </a:extLst>
              </a:tr>
              <a:tr h="4186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Cruise speed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17 m/s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17 m/s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87733432"/>
                  </a:ext>
                </a:extLst>
              </a:tr>
              <a:tr h="4007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Incidence of Main wing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5 degree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3 degree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0844257"/>
                  </a:ext>
                </a:extLst>
              </a:tr>
              <a:tr h="4186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Incidence of Second wing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 degree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highlight>
                            <a:srgbClr val="FFFF00"/>
                          </a:highlight>
                        </a:rPr>
                        <a:t>-8 degree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162543"/>
                  </a:ext>
                </a:extLst>
              </a:tr>
              <a:tr h="4007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Trim angle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5.1 degree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3.6 degree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7996444"/>
                  </a:ext>
                </a:extLst>
              </a:tr>
              <a:tr h="4337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𝑿_𝑪.𝑮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0.19 m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0.2 m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63608442"/>
                  </a:ext>
                </a:extLst>
              </a:tr>
              <a:tr h="4007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𝑿_𝑵.𝑷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0.233 m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0.25 m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5500787"/>
                  </a:ext>
                </a:extLst>
              </a:tr>
              <a:tr h="4007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Degree of Static Stability (S.M.)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17.2%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highlight>
                            <a:srgbClr val="FFFF00"/>
                          </a:highlight>
                        </a:rPr>
                        <a:t>25%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2063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376705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57561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Optimization for aerodynamic stability</a:t>
            </a:r>
          </a:p>
        </p:txBody>
      </p:sp>
      <p:sp>
        <p:nvSpPr>
          <p:cNvPr id="3" name="Rectangle 2"/>
          <p:cNvSpPr/>
          <p:nvPr/>
        </p:nvSpPr>
        <p:spPr>
          <a:xfrm>
            <a:off x="849700" y="1705792"/>
            <a:ext cx="305259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In this phase trying to put point of C.G. in the middle of the vehicle to equalize the value of moments resulting from two wings to optimize the (𝐶𝑚−𝛼) graph, PX4 requirements, easy to manufacturing and high accuracy results during assembly</a:t>
            </a:r>
            <a:r>
              <a:rPr lang="en-US" dirty="0"/>
              <a:t>.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572302"/>
              </p:ext>
            </p:extLst>
          </p:nvPr>
        </p:nvGraphicFramePr>
        <p:xfrm>
          <a:off x="4645012" y="1845725"/>
          <a:ext cx="5559887" cy="4281056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470324">
                  <a:extLst>
                    <a:ext uri="{9D8B030D-6E8A-4147-A177-3AD203B41FA5}">
                      <a16:colId xmlns:a16="http://schemas.microsoft.com/office/drawing/2014/main" val="3541938110"/>
                    </a:ext>
                  </a:extLst>
                </a:gridCol>
                <a:gridCol w="3089563">
                  <a:extLst>
                    <a:ext uri="{9D8B030D-6E8A-4147-A177-3AD203B41FA5}">
                      <a16:colId xmlns:a16="http://schemas.microsoft.com/office/drawing/2014/main" val="2081607818"/>
                    </a:ext>
                  </a:extLst>
                </a:gridCol>
              </a:tblGrid>
              <a:tr h="684890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Parameter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Effect on the vehicle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001595"/>
                  </a:ext>
                </a:extLst>
              </a:tr>
              <a:tr h="59936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Span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proportional with lift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5394028"/>
                  </a:ext>
                </a:extLst>
              </a:tr>
              <a:tr h="59936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Chord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proportional with lift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1930252"/>
                  </a:ext>
                </a:extLst>
              </a:tr>
              <a:tr h="59936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Cruise speed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proportional with lift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6971558"/>
                  </a:ext>
                </a:extLst>
              </a:tr>
              <a:tr h="59936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Arm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Static stability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2349008"/>
                  </a:ext>
                </a:extLst>
              </a:tr>
              <a:tr h="59936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Incidence angle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Static stability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47583878"/>
                  </a:ext>
                </a:extLst>
              </a:tr>
              <a:tr h="59936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Position of second wing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Static stability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3570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445707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57561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Optimization for aerodynamic stability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210733"/>
              </p:ext>
            </p:extLst>
          </p:nvPr>
        </p:nvGraphicFramePr>
        <p:xfrm>
          <a:off x="2035516" y="1337985"/>
          <a:ext cx="7422255" cy="5464927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3722201">
                  <a:extLst>
                    <a:ext uri="{9D8B030D-6E8A-4147-A177-3AD203B41FA5}">
                      <a16:colId xmlns:a16="http://schemas.microsoft.com/office/drawing/2014/main" val="4027892550"/>
                    </a:ext>
                  </a:extLst>
                </a:gridCol>
                <a:gridCol w="3700054">
                  <a:extLst>
                    <a:ext uri="{9D8B030D-6E8A-4147-A177-3AD203B41FA5}">
                      <a16:colId xmlns:a16="http://schemas.microsoft.com/office/drawing/2014/main" val="1295337354"/>
                    </a:ext>
                  </a:extLst>
                </a:gridCol>
              </a:tblGrid>
              <a:tr h="4335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Comparisons \ Models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Model (NACA0015)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215005"/>
                  </a:ext>
                </a:extLst>
              </a:tr>
              <a:tr h="3068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Position of Main wing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x= 0 , z=0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2470441"/>
                  </a:ext>
                </a:extLst>
              </a:tr>
              <a:tr h="33506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Position of Second wing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x= 0.6 m , z= 0.3 m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73235108"/>
                  </a:ext>
                </a:extLst>
              </a:tr>
              <a:tr h="299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Span of main wing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0.6 m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3906624"/>
                  </a:ext>
                </a:extLst>
              </a:tr>
              <a:tr h="299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Span of second wing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0.75 m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6496114"/>
                  </a:ext>
                </a:extLst>
              </a:tr>
              <a:tr h="299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Chord of main wing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0.2 m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23572181"/>
                  </a:ext>
                </a:extLst>
              </a:tr>
              <a:tr h="299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Chord of second wing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0.22 m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4040755"/>
                  </a:ext>
                </a:extLst>
              </a:tr>
              <a:tr h="299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Aspect ratio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3.2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9241791"/>
                  </a:ext>
                </a:extLst>
              </a:tr>
              <a:tr h="299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Cruise speed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18 m/s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32786577"/>
                  </a:ext>
                </a:extLst>
              </a:tr>
              <a:tr h="299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Incidence of Main wing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9</a:t>
                      </a:r>
                      <a:r>
                        <a:rPr lang="en-GB" sz="2000" dirty="0" smtClean="0">
                          <a:effectLst/>
                        </a:rPr>
                        <a:t> </a:t>
                      </a:r>
                      <a:r>
                        <a:rPr lang="en-GB" sz="2000" dirty="0">
                          <a:effectLst/>
                        </a:rPr>
                        <a:t>degree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8713189"/>
                  </a:ext>
                </a:extLst>
              </a:tr>
              <a:tr h="299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Incidence of Second wing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8</a:t>
                      </a:r>
                      <a:r>
                        <a:rPr lang="en-GB" sz="2000" dirty="0" smtClean="0">
                          <a:effectLst/>
                        </a:rPr>
                        <a:t> </a:t>
                      </a:r>
                      <a:r>
                        <a:rPr lang="en-GB" sz="2000" dirty="0">
                          <a:effectLst/>
                        </a:rPr>
                        <a:t>degree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879808"/>
                  </a:ext>
                </a:extLst>
              </a:tr>
              <a:tr h="299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Trim angle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 smtClean="0">
                          <a:effectLst/>
                        </a:rPr>
                        <a:t>0.3 </a:t>
                      </a:r>
                      <a:r>
                        <a:rPr lang="en-GB" sz="2000" dirty="0">
                          <a:effectLst/>
                        </a:rPr>
                        <a:t>degree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6932425"/>
                  </a:ext>
                </a:extLst>
              </a:tr>
              <a:tr h="299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𝑿_𝑪.𝑮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0.36 m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4735835"/>
                  </a:ext>
                </a:extLst>
              </a:tr>
              <a:tr h="3124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Z_𝑪.𝑮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0.15 m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6407416"/>
                  </a:ext>
                </a:extLst>
              </a:tr>
              <a:tr h="299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𝑿_𝑵.𝑷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 smtClean="0">
                          <a:effectLst/>
                        </a:rPr>
                        <a:t>0.381 </a:t>
                      </a:r>
                      <a:r>
                        <a:rPr lang="en-GB" sz="2000" dirty="0">
                          <a:effectLst/>
                        </a:rPr>
                        <a:t>m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8315201"/>
                  </a:ext>
                </a:extLst>
              </a:tr>
              <a:tr h="3181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Degree of Static Stability (S.M.)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 smtClean="0">
                          <a:effectLst/>
                        </a:rPr>
                        <a:t>10.5</a:t>
                      </a:r>
                      <a:r>
                        <a:rPr lang="en-GB" sz="2000" dirty="0">
                          <a:effectLst/>
                        </a:rPr>
                        <a:t>%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1189621"/>
                  </a:ext>
                </a:extLst>
              </a:tr>
              <a:tr h="4061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 </a:t>
                      </a:r>
                      <a:r>
                        <a:rPr lang="en-GB" sz="2000">
                          <a:effectLst/>
                        </a:rPr>
                        <a:t>Reylonds number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About (100,000 to 200,000)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6119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051722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18763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Final Results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1135" y="1114506"/>
            <a:ext cx="2188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 smtClean="0">
                <a:latin typeface="Tw Cen MT" panose="020B0602020104020603" pitchFamily="34" charset="0"/>
              </a:rPr>
              <a:t>Foil </a:t>
            </a:r>
            <a:r>
              <a:rPr lang="en-GB" dirty="0">
                <a:latin typeface="Tw Cen MT" panose="020B0602020104020603" pitchFamily="34" charset="0"/>
              </a:rPr>
              <a:t>characteristics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05" y="1705792"/>
            <a:ext cx="10058400" cy="515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20268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18763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Final Results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1135" y="1114506"/>
            <a:ext cx="2188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 smtClean="0">
                <a:latin typeface="Tw Cen MT" panose="020B0602020104020603" pitchFamily="34" charset="0"/>
              </a:rPr>
              <a:t>Foil </a:t>
            </a:r>
            <a:r>
              <a:rPr lang="en-GB" dirty="0">
                <a:latin typeface="Tw Cen MT" panose="020B0602020104020603" pitchFamily="34" charset="0"/>
              </a:rPr>
              <a:t>characteristics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08" y="1637727"/>
            <a:ext cx="10058400" cy="522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9873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18763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Final Results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1135" y="1114506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latin typeface="Tw Cen MT" panose="020B0602020104020603" pitchFamily="34" charset="0"/>
              </a:rPr>
              <a:t>2.   Lift </a:t>
            </a:r>
            <a:r>
              <a:rPr lang="en-GB" dirty="0">
                <a:latin typeface="Tw Cen MT" panose="020B0602020104020603" pitchFamily="34" charset="0"/>
              </a:rPr>
              <a:t>Vs alpha</a:t>
            </a:r>
          </a:p>
        </p:txBody>
      </p:sp>
      <p:pic>
        <p:nvPicPr>
          <p:cNvPr id="11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1483839"/>
            <a:ext cx="10044545" cy="537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6192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18763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Final Results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1135" y="1114506"/>
            <a:ext cx="1661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w Cen MT" panose="020B0602020104020603" pitchFamily="34" charset="0"/>
              </a:rPr>
              <a:t>3</a:t>
            </a:r>
            <a:r>
              <a:rPr lang="en-GB" dirty="0" smtClean="0">
                <a:latin typeface="Tw Cen MT" panose="020B0602020104020603" pitchFamily="34" charset="0"/>
              </a:rPr>
              <a:t>.  </a:t>
            </a:r>
            <a:r>
              <a:rPr lang="en-US" dirty="0">
                <a:latin typeface="Tw Cen MT" panose="020B0602020104020603" pitchFamily="34" charset="0"/>
              </a:rPr>
              <a:t>Cm </a:t>
            </a:r>
            <a:r>
              <a:rPr lang="en-US" dirty="0">
                <a:latin typeface="Tw Cen MT" panose="020B0602020104020603" pitchFamily="34" charset="0"/>
              </a:rPr>
              <a:t>Vs </a:t>
            </a:r>
            <a:r>
              <a:rPr lang="en-US" dirty="0">
                <a:latin typeface="Tw Cen MT" panose="020B0602020104020603" pitchFamily="34" charset="0"/>
              </a:rPr>
              <a:t>alpha</a:t>
            </a:r>
            <a:endParaRPr lang="en-GB" dirty="0">
              <a:latin typeface="Tw Cen MT" panose="020B06020201040206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99" y="1483838"/>
            <a:ext cx="9683025" cy="537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7485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18763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Final Results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1135" y="1114506"/>
            <a:ext cx="1558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latin typeface="Tw Cen MT" panose="020B0602020104020603" pitchFamily="34" charset="0"/>
              </a:rPr>
              <a:t>4.  </a:t>
            </a:r>
            <a:r>
              <a:rPr lang="en-GB" dirty="0">
                <a:latin typeface="Tw Cen MT" panose="020B0602020104020603" pitchFamily="34" charset="0"/>
              </a:rPr>
              <a:t>Cl Vs alpha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1483838"/>
            <a:ext cx="9931546" cy="537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05176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18763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Final Results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1135" y="1114506"/>
            <a:ext cx="1939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w Cen MT" panose="020B0602020104020603" pitchFamily="34" charset="0"/>
              </a:rPr>
              <a:t>5</a:t>
            </a:r>
            <a:r>
              <a:rPr lang="en-GB" dirty="0" smtClean="0">
                <a:latin typeface="Tw Cen MT" panose="020B0602020104020603" pitchFamily="34" charset="0"/>
              </a:rPr>
              <a:t>.  </a:t>
            </a:r>
            <a:r>
              <a:rPr lang="en-GB" dirty="0">
                <a:latin typeface="Tw Cen MT" panose="020B0602020104020603" pitchFamily="34" charset="0"/>
              </a:rPr>
              <a:t>Cl/Cd Vs alpha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1483837"/>
            <a:ext cx="9820710" cy="537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1709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F917642-5DBD-4D62-A002-1D001AA0C9DB}"/>
              </a:ext>
            </a:extLst>
          </p:cNvPr>
          <p:cNvGrpSpPr/>
          <p:nvPr/>
        </p:nvGrpSpPr>
        <p:grpSpPr>
          <a:xfrm>
            <a:off x="2763255" y="224791"/>
            <a:ext cx="9534736" cy="6633208"/>
            <a:chOff x="2894516" y="3894903"/>
            <a:chExt cx="6140060" cy="10329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57483CD-BD95-416C-A18B-72749CFC6B8B}"/>
                </a:ext>
              </a:extLst>
            </p:cNvPr>
            <p:cNvSpPr txBox="1"/>
            <p:nvPr/>
          </p:nvSpPr>
          <p:spPr>
            <a:xfrm>
              <a:off x="2894516" y="3894903"/>
              <a:ext cx="6140060" cy="103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Flying taxi categories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BCE4EA3-1364-4D22-BA77-A285CF56EC5B}"/>
                </a:ext>
              </a:extLst>
            </p:cNvPr>
            <p:cNvSpPr txBox="1"/>
            <p:nvPr/>
          </p:nvSpPr>
          <p:spPr>
            <a:xfrm>
              <a:off x="3061012" y="3905132"/>
              <a:ext cx="5152898" cy="27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w Cen MT" panose="020B0602020104020603" pitchFamily="34" charset="0"/>
                </a:rPr>
                <a:t>Passenger drone: 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Electric or hybrid electric 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Move people or cargo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Manually piloted, remotely piloted or fully autonomous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Cover short to medium range up to 65 miles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/>
                <a:t>will take flight by 2020</a:t>
              </a:r>
              <a:endParaRPr lang="en-US" b="1" dirty="0">
                <a:latin typeface="Tw Cen MT" panose="020B0602020104020603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C7F9152-D27F-4F43-985E-67DDF1CEC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304" y="2720134"/>
            <a:ext cx="7012963" cy="391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819413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18763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Final Results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1135" y="1114506"/>
            <a:ext cx="2542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w Cen MT" panose="020B0602020104020603" pitchFamily="34" charset="0"/>
              </a:rPr>
              <a:t>6</a:t>
            </a:r>
            <a:r>
              <a:rPr lang="en-GB" dirty="0" smtClean="0">
                <a:latin typeface="Tw Cen MT" panose="020B0602020104020603" pitchFamily="34" charset="0"/>
              </a:rPr>
              <a:t>.  Cl</a:t>
            </a:r>
            <a:r>
              <a:rPr lang="en-GB" dirty="0">
                <a:latin typeface="Tw Cen MT" panose="020B0602020104020603" pitchFamily="34" charset="0"/>
              </a:rPr>
              <a:t>^(3/2)/Cd Vs alpha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78" y="1483838"/>
            <a:ext cx="10048657" cy="537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80882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61136" y="1114506"/>
            <a:ext cx="968647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In experimental design checking for results very important by focus on 2 important figures:(longitudinal static stability and lift generated from airfoil)</a:t>
            </a:r>
            <a:endParaRPr lang="en-GB" sz="2400" dirty="0"/>
          </a:p>
          <a:p>
            <a:endParaRPr lang="en-GB" dirty="0">
              <a:latin typeface="Tw Cen MT" panose="020B06020201040206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73" y="2222502"/>
            <a:ext cx="10058400" cy="463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4556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600" dirty="0" smtClean="0"/>
              <a:t>We </a:t>
            </a:r>
            <a:r>
              <a:rPr lang="en-GB" sz="2600" dirty="0"/>
              <a:t>will illustrate this part by video its shown modes of longitudinal and lateral stability of plane by root locus and time response.</a:t>
            </a:r>
          </a:p>
          <a:p>
            <a:endParaRPr lang="en-GB" sz="26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26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26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2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dirty="0"/>
              <a:t>B.  For lateral: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dirty="0"/>
              <a:t>	Type1: roll damping.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dirty="0"/>
              <a:t>	Type2,3: Dutch roll mode.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dirty="0"/>
              <a:t>	Type4: spiral mode.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953535" y="2432956"/>
            <a:ext cx="6466450" cy="2359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fontAlgn="base">
              <a:lnSpc>
                <a:spcPct val="8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AutoNum type="alphaUcPeriod"/>
              <a:tabLst/>
            </a:pPr>
            <a:r>
              <a:rPr lang="en-GB" altLang="en-US" sz="2400" dirty="0"/>
              <a:t>For longitudinal:</a:t>
            </a:r>
          </a:p>
          <a:p>
            <a:pPr marR="0" lvl="0" indent="0" fontAlgn="base">
              <a:lnSpc>
                <a:spcPct val="8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altLang="en-US" sz="2400" dirty="0"/>
              <a:t>	Type1</a:t>
            </a:r>
            <a:r>
              <a:rPr lang="en-GB" altLang="en-US" sz="2400" dirty="0"/>
              <a:t>: short period mode. </a:t>
            </a:r>
          </a:p>
          <a:p>
            <a:pPr marR="0" lvl="0" indent="0" fontAlgn="base">
              <a:lnSpc>
                <a:spcPct val="8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altLang="en-US" sz="2400" dirty="0"/>
              <a:t>	Type2</a:t>
            </a:r>
            <a:r>
              <a:rPr lang="en-GB" altLang="en-US" sz="2400" dirty="0"/>
              <a:t>: Pitching. </a:t>
            </a:r>
          </a:p>
          <a:p>
            <a:pPr fontAlgn="base">
              <a:lnSpc>
                <a:spcPct val="8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en-US" altLang="en-US" sz="2400" dirty="0"/>
              <a:t>	Type3,4</a:t>
            </a:r>
            <a:r>
              <a:rPr lang="en-US" altLang="en-US" sz="2400" dirty="0"/>
              <a:t>: motion around steady state </a:t>
            </a:r>
            <a:r>
              <a:rPr lang="en-US" altLang="en-US" sz="2400" dirty="0"/>
              <a:t>flight.</a:t>
            </a:r>
          </a:p>
          <a:p>
            <a:pPr fontAlgn="base">
              <a:lnSpc>
                <a:spcPct val="8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en-GB" altLang="en-US" sz="2400" dirty="0"/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73784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007158" y="1116100"/>
            <a:ext cx="3753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Longitudinal derivatives from Xflr5:</a:t>
            </a:r>
            <a:endParaRPr lang="en-GB" sz="2000" dirty="0"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Content Placeholder 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50702070"/>
                  </p:ext>
                </p:extLst>
              </p:nvPr>
            </p:nvGraphicFramePr>
            <p:xfrm>
              <a:off x="1968007" y="1828803"/>
              <a:ext cx="7342247" cy="4816695"/>
            </p:xfrm>
            <a:graphic>
              <a:graphicData uri="http://schemas.openxmlformats.org/drawingml/2006/table">
                <a:tbl>
                  <a:tblPr firstRow="1" firstCol="1" bandRow="1">
                    <a:tableStyleId>{E8B1032C-EA38-4F05-BA0D-38AFFFC7BED3}</a:tableStyleId>
                  </a:tblPr>
                  <a:tblGrid>
                    <a:gridCol w="3688282">
                      <a:extLst>
                        <a:ext uri="{9D8B030D-6E8A-4147-A177-3AD203B41FA5}">
                          <a16:colId xmlns:a16="http://schemas.microsoft.com/office/drawing/2014/main" val="2406831849"/>
                        </a:ext>
                      </a:extLst>
                    </a:gridCol>
                    <a:gridCol w="3653965">
                      <a:extLst>
                        <a:ext uri="{9D8B030D-6E8A-4147-A177-3AD203B41FA5}">
                          <a16:colId xmlns:a16="http://schemas.microsoft.com/office/drawing/2014/main" val="1881610335"/>
                        </a:ext>
                      </a:extLst>
                    </a:gridCol>
                  </a:tblGrid>
                  <a:tr h="52617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𝟏𝟕𝟔𝟔𝟗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𝑥𝑢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𝟏𝟐𝟓𝟖𝟏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903832199"/>
                      </a:ext>
                    </a:extLst>
                  </a:tr>
                  <a:tr h="52617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𝟑𝟗𝟒𝟏𝟕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𝑥𝑎</m:t>
                                    </m:r>
                                  </m:sub>
                                </m:sSub>
                                <m:r>
                                  <a:rPr lang="en-GB" sz="2400" b="1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𝟎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.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𝟐𝟖𝟎𝟔𝟓</m:t>
                                </m:r>
                              </m:oMath>
                            </m:oMathPara>
                          </a14:m>
                          <a:endParaRPr lang="en-GB" sz="2400" b="1" i="1" kern="12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17465822"/>
                      </a:ext>
                    </a:extLst>
                  </a:tr>
                  <a:tr h="52617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𝟎𝟖𝟏𝟏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𝑧𝑢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𝟎𝟎𝟎𝟓𝟕𝟑𝟖𝟗</m:t>
                                </m:r>
                              </m:oMath>
                            </m:oMathPara>
                          </a14:m>
                          <a:endParaRPr lang="en-GB" sz="2000" b="1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215487732"/>
                      </a:ext>
                    </a:extLst>
                  </a:tr>
                  <a:tr h="52617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𝟎𝟑𝟏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𝐿𝑎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𝟏𝟒𝟐𝟒</m:t>
                                </m:r>
                              </m:oMath>
                            </m:oMathPara>
                          </a14:m>
                          <a:endParaRPr lang="en-GB" sz="2000" b="1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129820833"/>
                      </a:ext>
                    </a:extLst>
                  </a:tr>
                  <a:tr h="56673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𝟖𝟗𝟒𝟓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𝐿𝑞</m:t>
                                    </m:r>
                                  </m:sub>
                                </m:sSub>
                                <m:r>
                                  <a:rPr lang="en-GB" sz="2400" b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GB" sz="2400" b="1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𝟏𝟑</m:t>
                                </m:r>
                                <m:r>
                                  <a:rPr lang="en-GB" sz="2400" b="1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.</m:t>
                                </m:r>
                                <m:r>
                                  <a:rPr lang="en-GB" sz="2400" b="1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𝟒𝟖𝟗</m:t>
                                </m:r>
                              </m:oMath>
                            </m:oMathPara>
                          </a14:m>
                          <a:endParaRPr lang="en-GB" sz="2400" b="1" i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75338803"/>
                      </a:ext>
                    </a:extLst>
                  </a:tr>
                  <a:tr h="52617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𝟑𝟓𝟏𝟔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𝟎𝟖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𝑀𝑢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𝟑𝟕𝟏𝟗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𝟎𝟖</m:t>
                                </m:r>
                              </m:oMath>
                            </m:oMathPara>
                          </a14:m>
                          <a:endParaRPr lang="en-GB" sz="2000" b="1" i="1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11213028"/>
                      </a:ext>
                    </a:extLst>
                  </a:tr>
                  <a:tr h="52617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𝟐𝟎𝟒𝟔𝟑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𝑀𝑎</m:t>
                                    </m:r>
                                  </m:sub>
                                </m:sSub>
                                <m:r>
                                  <a:rPr lang="en-GB" sz="24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𝟕𝟐𝟖𝟒𝟗</m:t>
                                </m:r>
                              </m:oMath>
                            </m:oMathPara>
                          </a14:m>
                          <a:endParaRPr lang="en-GB" sz="2000" b="1" i="1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86349521"/>
                      </a:ext>
                    </a:extLst>
                  </a:tr>
                  <a:tr h="56673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𝟎𝟖𝟗𝟕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𝑀𝑞</m:t>
                                    </m:r>
                                  </m:sub>
                                </m:sSub>
                                <m:r>
                                  <a:rPr lang="en-GB" sz="2400" b="1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𝟑𝟖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𝟕𝟗𝟑</m:t>
                                </m:r>
                              </m:oMath>
                            </m:oMathPara>
                          </a14:m>
                          <a:endParaRPr lang="en-GB" sz="2000" b="1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259678618"/>
                      </a:ext>
                    </a:extLst>
                  </a:tr>
                  <a:tr h="526175">
                    <a:tc gridSpan="2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GB" sz="2400" dirty="0">
                              <a:effectLst/>
                            </a:rPr>
                            <a:t>Neutral Point position=   </a:t>
                          </a:r>
                          <a:r>
                            <a:rPr lang="en-GB" sz="2400" dirty="0" smtClean="0">
                              <a:effectLst/>
                            </a:rPr>
                            <a:t>0.38040 </a:t>
                          </a:r>
                          <a:r>
                            <a:rPr lang="en-GB" sz="2400" dirty="0">
                              <a:effectLst/>
                            </a:rPr>
                            <a:t>m</a:t>
                          </a:r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505635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Content Placeholder 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50702070"/>
                  </p:ext>
                </p:extLst>
              </p:nvPr>
            </p:nvGraphicFramePr>
            <p:xfrm>
              <a:off x="1968007" y="1828803"/>
              <a:ext cx="7342247" cy="4816695"/>
            </p:xfrm>
            <a:graphic>
              <a:graphicData uri="http://schemas.openxmlformats.org/drawingml/2006/table">
                <a:tbl>
                  <a:tblPr firstRow="1" firstCol="1" bandRow="1">
                    <a:tableStyleId>{E8B1032C-EA38-4F05-BA0D-38AFFFC7BED3}</a:tableStyleId>
                  </a:tblPr>
                  <a:tblGrid>
                    <a:gridCol w="3688282">
                      <a:extLst>
                        <a:ext uri="{9D8B030D-6E8A-4147-A177-3AD203B41FA5}">
                          <a16:colId xmlns:a16="http://schemas.microsoft.com/office/drawing/2014/main" val="2406831849"/>
                        </a:ext>
                      </a:extLst>
                    </a:gridCol>
                    <a:gridCol w="3653965">
                      <a:extLst>
                        <a:ext uri="{9D8B030D-6E8A-4147-A177-3AD203B41FA5}">
                          <a16:colId xmlns:a16="http://schemas.microsoft.com/office/drawing/2014/main" val="1881610335"/>
                        </a:ext>
                      </a:extLst>
                    </a:gridCol>
                  </a:tblGrid>
                  <a:tr h="5261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5" t="-2326" r="-99505" b="-823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1167" t="-2326" r="-500" b="-8232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3832199"/>
                      </a:ext>
                    </a:extLst>
                  </a:tr>
                  <a:tr h="5261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5" t="-101149" r="-99505" b="-7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1167" t="-101149" r="-500" b="-7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7465822"/>
                      </a:ext>
                    </a:extLst>
                  </a:tr>
                  <a:tr h="5261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5" t="-203488" r="-99505" b="-6220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1167" t="-203488" r="-500" b="-6220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5487732"/>
                      </a:ext>
                    </a:extLst>
                  </a:tr>
                  <a:tr h="5261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5" t="-300000" r="-99505" b="-5149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1167" t="-300000" r="-500" b="-5149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9820833"/>
                      </a:ext>
                    </a:extLst>
                  </a:tr>
                  <a:tr h="56673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5" t="-374194" r="-99505" b="-3817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1167" t="-374194" r="-500" b="-3817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5338803"/>
                      </a:ext>
                    </a:extLst>
                  </a:tr>
                  <a:tr h="5261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5" t="-512791" r="-99505" b="-3127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1167" t="-512791" r="-500" b="-3127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1213028"/>
                      </a:ext>
                    </a:extLst>
                  </a:tr>
                  <a:tr h="5261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5" t="-605747" r="-99505" b="-209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1167" t="-605747" r="-500" b="-2091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6349521"/>
                      </a:ext>
                    </a:extLst>
                  </a:tr>
                  <a:tr h="56673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5" t="-660215" r="-99505" b="-956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1167" t="-660215" r="-500" b="-956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9678618"/>
                      </a:ext>
                    </a:extLst>
                  </a:tr>
                  <a:tr h="526175">
                    <a:tc gridSpan="2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GB" sz="2400" dirty="0">
                              <a:effectLst/>
                            </a:rPr>
                            <a:t>Neutral Point position=   </a:t>
                          </a:r>
                          <a:r>
                            <a:rPr lang="en-GB" sz="2400" dirty="0" smtClean="0">
                              <a:effectLst/>
                            </a:rPr>
                            <a:t>0.38040 </a:t>
                          </a:r>
                          <a:r>
                            <a:rPr lang="en-GB" sz="2400" dirty="0">
                              <a:effectLst/>
                            </a:rPr>
                            <a:t>m</a:t>
                          </a:r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505635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0326748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007158" y="1116100"/>
            <a:ext cx="2853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Tw Cen MT" panose="020B0602020104020603" pitchFamily="34" charset="0"/>
              </a:rPr>
              <a:t>Root locus for longitudinal</a:t>
            </a:r>
            <a:r>
              <a:rPr lang="en-US" sz="2000" dirty="0" smtClean="0">
                <a:latin typeface="Tw Cen MT" panose="020B0602020104020603" pitchFamily="34" charset="0"/>
              </a:rPr>
              <a:t>:</a:t>
            </a:r>
            <a:endParaRPr lang="en-GB" sz="2000" dirty="0">
              <a:latin typeface="Tw Cen MT" panose="020B0602020104020603" pitchFamily="34" charset="0"/>
            </a:endParaRPr>
          </a:p>
        </p:txBody>
      </p:sp>
      <p:pic>
        <p:nvPicPr>
          <p:cNvPr id="13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2122691"/>
            <a:ext cx="9683026" cy="323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3298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007158" y="1116100"/>
            <a:ext cx="2853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Tw Cen MT" panose="020B0602020104020603" pitchFamily="34" charset="0"/>
              </a:rPr>
              <a:t>Root locus for longitudinal</a:t>
            </a:r>
            <a:r>
              <a:rPr lang="en-US" sz="2000" dirty="0" smtClean="0">
                <a:latin typeface="Tw Cen MT" panose="020B0602020104020603" pitchFamily="34" charset="0"/>
              </a:rPr>
              <a:t>:</a:t>
            </a:r>
            <a:endParaRPr lang="en-GB" sz="2000" dirty="0">
              <a:latin typeface="Tw Cen MT" panose="020B0602020104020603" pitchFamily="34" charset="0"/>
            </a:endParaRPr>
          </a:p>
        </p:txBody>
      </p:sp>
      <p:pic>
        <p:nvPicPr>
          <p:cNvPr id="12" name="Content Placeholder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1516209"/>
            <a:ext cx="9878402" cy="534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82709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007158" y="1116100"/>
            <a:ext cx="32076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Time</a:t>
            </a:r>
            <a:r>
              <a:rPr lang="en-US" sz="2000" b="1" dirty="0"/>
              <a:t> </a:t>
            </a:r>
            <a:r>
              <a:rPr lang="en-US" sz="2000" dirty="0">
                <a:latin typeface="Tw Cen MT" panose="020B0602020104020603" pitchFamily="34" charset="0"/>
              </a:rPr>
              <a:t>response characteristics</a:t>
            </a:r>
            <a:r>
              <a:rPr lang="en-US" sz="2000" dirty="0" smtClean="0">
                <a:latin typeface="Tw Cen MT" panose="020B0602020104020603" pitchFamily="34" charset="0"/>
              </a:rPr>
              <a:t>:</a:t>
            </a:r>
            <a:endParaRPr lang="en-GB" sz="2000" dirty="0">
              <a:latin typeface="Tw Cen MT" panose="020B0602020104020603" pitchFamily="34" charset="0"/>
            </a:endParaRPr>
          </a:p>
        </p:txBody>
      </p:sp>
      <p:pic>
        <p:nvPicPr>
          <p:cNvPr id="13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76" y="2337441"/>
            <a:ext cx="5048394" cy="4042391"/>
          </a:xfrm>
          <a:prstGeom prst="rect">
            <a:avLst/>
          </a:prstGeom>
        </p:spPr>
      </p:pic>
      <p:pic>
        <p:nvPicPr>
          <p:cNvPr id="14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074" y="2337441"/>
            <a:ext cx="5374761" cy="40423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21413" y="1930314"/>
            <a:ext cx="28857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>
                <a:latin typeface="Tw Cen MT" panose="020B0602020104020603" pitchFamily="34" charset="0"/>
              </a:rPr>
              <a:t>Horizontal speed response</a:t>
            </a:r>
          </a:p>
        </p:txBody>
      </p:sp>
      <p:sp>
        <p:nvSpPr>
          <p:cNvPr id="5" name="Rectangle 4"/>
          <p:cNvSpPr/>
          <p:nvPr/>
        </p:nvSpPr>
        <p:spPr>
          <a:xfrm>
            <a:off x="6826205" y="1937331"/>
            <a:ext cx="26221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>
                <a:latin typeface="Tw Cen MT" panose="020B0602020104020603" pitchFamily="34" charset="0"/>
              </a:rPr>
              <a:t>Vertical speed response</a:t>
            </a:r>
          </a:p>
        </p:txBody>
      </p:sp>
      <p:sp>
        <p:nvSpPr>
          <p:cNvPr id="6" name="Rectangle 5"/>
          <p:cNvSpPr/>
          <p:nvPr/>
        </p:nvSpPr>
        <p:spPr>
          <a:xfrm>
            <a:off x="4015010" y="1343040"/>
            <a:ext cx="30973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Longitudinal response modes</a:t>
            </a:r>
            <a:endParaRPr lang="en-GB" sz="20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93376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007158" y="1116100"/>
            <a:ext cx="32076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Time</a:t>
            </a:r>
            <a:r>
              <a:rPr lang="en-US" sz="2000" b="1" dirty="0"/>
              <a:t> </a:t>
            </a:r>
            <a:r>
              <a:rPr lang="en-US" sz="2000" dirty="0">
                <a:latin typeface="Tw Cen MT" panose="020B0602020104020603" pitchFamily="34" charset="0"/>
              </a:rPr>
              <a:t>response characteristics</a:t>
            </a:r>
            <a:r>
              <a:rPr lang="en-US" sz="2000" dirty="0" smtClean="0">
                <a:latin typeface="Tw Cen MT" panose="020B0602020104020603" pitchFamily="34" charset="0"/>
              </a:rPr>
              <a:t>:</a:t>
            </a:r>
            <a:endParaRPr lang="en-GB" sz="2000" dirty="0">
              <a:latin typeface="Tw Cen MT" panose="020B06020201040206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74563" y="1930314"/>
            <a:ext cx="11794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>
                <a:latin typeface="Tw Cen MT" panose="020B0602020104020603" pitchFamily="34" charset="0"/>
              </a:rPr>
              <a:t>Pitch rate</a:t>
            </a:r>
          </a:p>
        </p:txBody>
      </p:sp>
      <p:sp>
        <p:nvSpPr>
          <p:cNvPr id="5" name="Rectangle 4"/>
          <p:cNvSpPr/>
          <p:nvPr/>
        </p:nvSpPr>
        <p:spPr>
          <a:xfrm>
            <a:off x="7473466" y="1937331"/>
            <a:ext cx="13276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>
                <a:latin typeface="Tw Cen MT" panose="020B0602020104020603" pitchFamily="34" charset="0"/>
              </a:rPr>
              <a:t>Pitch angle</a:t>
            </a:r>
          </a:p>
        </p:txBody>
      </p:sp>
      <p:pic>
        <p:nvPicPr>
          <p:cNvPr id="15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41" y="2330424"/>
            <a:ext cx="5006596" cy="4049408"/>
          </a:xfrm>
          <a:prstGeom prst="rect">
            <a:avLst/>
          </a:prstGeom>
        </p:spPr>
      </p:pic>
      <p:pic>
        <p:nvPicPr>
          <p:cNvPr id="16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521" y="2330424"/>
            <a:ext cx="5470314" cy="42249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15010" y="1355184"/>
            <a:ext cx="30973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Longitudinal response modes</a:t>
            </a:r>
            <a:endParaRPr lang="en-GB" sz="20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68749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007158" y="1116100"/>
            <a:ext cx="30973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w Cen MT" panose="020B0602020104020603" pitchFamily="34" charset="0"/>
              </a:rPr>
              <a:t>Longitudinal response modes</a:t>
            </a:r>
            <a:endParaRPr lang="en-GB" sz="2000" dirty="0">
              <a:latin typeface="Tw Cen MT" panose="020B0602020104020603" pitchFamily="34" charset="0"/>
            </a:endParaRPr>
          </a:p>
        </p:txBody>
      </p:sp>
      <p:pic>
        <p:nvPicPr>
          <p:cNvPr id="17" name="Content Placeholder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1700876"/>
            <a:ext cx="10065135" cy="515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2056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007158" y="1116100"/>
            <a:ext cx="31900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w Cen MT" panose="020B0602020104020603" pitchFamily="34" charset="0"/>
              </a:rPr>
              <a:t>Lateral </a:t>
            </a:r>
            <a:r>
              <a:rPr lang="en-US" sz="2000" dirty="0">
                <a:latin typeface="Tw Cen MT" panose="020B0602020104020603" pitchFamily="34" charset="0"/>
              </a:rPr>
              <a:t>derivatives from Xflr5</a:t>
            </a:r>
            <a:endParaRPr lang="en-GB" sz="2000" dirty="0"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29135533"/>
                  </p:ext>
                </p:extLst>
              </p:nvPr>
            </p:nvGraphicFramePr>
            <p:xfrm>
              <a:off x="2035515" y="1842654"/>
              <a:ext cx="7263032" cy="4751328"/>
            </p:xfrm>
            <a:graphic>
              <a:graphicData uri="http://schemas.openxmlformats.org/drawingml/2006/table">
                <a:tbl>
                  <a:tblPr firstRow="1" firstCol="1" bandRow="1">
                    <a:tableStyleId>{16D9F66E-5EB9-4882-86FB-DCBF35E3C3E4}</a:tableStyleId>
                  </a:tblPr>
                  <a:tblGrid>
                    <a:gridCol w="3631516">
                      <a:extLst>
                        <a:ext uri="{9D8B030D-6E8A-4147-A177-3AD203B41FA5}">
                          <a16:colId xmlns:a16="http://schemas.microsoft.com/office/drawing/2014/main" val="2768973537"/>
                        </a:ext>
                      </a:extLst>
                    </a:gridCol>
                    <a:gridCol w="3631516">
                      <a:extLst>
                        <a:ext uri="{9D8B030D-6E8A-4147-A177-3AD203B41FA5}">
                          <a16:colId xmlns:a16="http://schemas.microsoft.com/office/drawing/2014/main" val="1547779448"/>
                        </a:ext>
                      </a:extLst>
                    </a:gridCol>
                  </a:tblGrid>
                  <a:tr h="514665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𝟒𝟏𝟐𝟑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𝑌𝑏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𝟎𝟎𝟓𝟓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90152254"/>
                      </a:ext>
                    </a:extLst>
                  </a:tr>
                  <a:tr h="554446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𝟎𝟎𝟎𝟓𝟏𝟏𝟐𝟖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𝑌𝑝</m:t>
                                    </m:r>
                                  </m:sub>
                                </m:sSub>
                                <m:r>
                                  <a:rPr lang="en-GB" sz="24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𝟎𝟎𝟏𝟐𝟏𝟑𝟓</m:t>
                                </m:r>
                              </m:oMath>
                            </m:oMathPara>
                          </a14:m>
                          <a:endParaRPr lang="en-GB" sz="1800" b="1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16554898"/>
                      </a:ext>
                    </a:extLst>
                  </a:tr>
                  <a:tr h="514665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𝟓𝟏𝟖𝟔𝟏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𝑌𝑟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𝟐𝟑𝟎𝟗</m:t>
                                </m:r>
                              </m:oMath>
                            </m:oMathPara>
                          </a14:m>
                          <a:endParaRPr lang="en-GB" sz="18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41572180"/>
                      </a:ext>
                    </a:extLst>
                  </a:tr>
                  <a:tr h="514665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𝟎𝟕𝟖𝟏𝟏𝟔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𝑙𝑏</m:t>
                                    </m:r>
                                  </m:sub>
                                </m:sSub>
                                <m:r>
                                  <a:rPr lang="en-GB" sz="2400" b="1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𝟎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.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𝟎𝟗𝟐𝟔𝟗𝟗</m:t>
                                </m:r>
                              </m:oMath>
                            </m:oMathPara>
                          </a14:m>
                          <a:endParaRPr lang="en-GB" sz="2400" b="1" i="1" kern="1200" dirty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891015538"/>
                      </a:ext>
                    </a:extLst>
                  </a:tr>
                  <a:tr h="554446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𝟐𝟑𝟒𝟖𝟏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𝑙𝑝</m:t>
                                    </m:r>
                                  </m:sub>
                                </m:sSub>
                                <m:r>
                                  <a:rPr lang="en-GB" sz="2400" b="1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𝟎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.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𝟗𝟐𝟖𝟖𝟑</m:t>
                                </m:r>
                              </m:oMath>
                            </m:oMathPara>
                          </a14:m>
                          <a:endParaRPr lang="en-GB" sz="2400" b="1" i="1" kern="1200" dirty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11384897"/>
                      </a:ext>
                    </a:extLst>
                  </a:tr>
                  <a:tr h="514665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𝟏𝟏𝟎𝟖𝟏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𝑙𝑟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𝟒𝟑𝟖𝟑𝟑</m:t>
                                </m:r>
                              </m:oMath>
                            </m:oMathPara>
                          </a14:m>
                          <a:endParaRPr lang="en-GB" sz="18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77119191"/>
                      </a:ext>
                    </a:extLst>
                  </a:tr>
                  <a:tr h="514665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𝟒𝟏𝟔𝟐𝟏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𝑛𝑏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𝟒𝟗𝟑𝟗𝟏</m:t>
                                </m:r>
                              </m:oMath>
                            </m:oMathPara>
                          </a14:m>
                          <a:endParaRPr lang="en-GB" sz="18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621187106"/>
                      </a:ext>
                    </a:extLst>
                  </a:tr>
                  <a:tr h="554446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𝟎𝟒𝟕𝟎𝟓𝟕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𝑛𝑝</m:t>
                                    </m:r>
                                  </m:sub>
                                </m:sSub>
                                <m:r>
                                  <a:rPr lang="en-GB" sz="2400" b="1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𝟏𝟖𝟔𝟏𝟒</m:t>
                                </m:r>
                              </m:oMath>
                            </m:oMathPara>
                          </a14:m>
                          <a:endParaRPr lang="en-GB" sz="18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931430960"/>
                      </a:ext>
                    </a:extLst>
                  </a:tr>
                  <a:tr h="514665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𝟏𝟓𝟔𝟕𝟏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𝑛𝑟</m:t>
                                    </m:r>
                                  </m:sub>
                                </m:sSub>
                                <m:r>
                                  <a:rPr lang="en-GB" sz="2400" b="1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𝟔𝟏𝟗𝟖𝟖</m:t>
                                </m:r>
                              </m:oMath>
                            </m:oMathPara>
                          </a14:m>
                          <a:endParaRPr dirty="0"/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13472037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29135533"/>
                  </p:ext>
                </p:extLst>
              </p:nvPr>
            </p:nvGraphicFramePr>
            <p:xfrm>
              <a:off x="2035515" y="1842654"/>
              <a:ext cx="7263032" cy="4751328"/>
            </p:xfrm>
            <a:graphic>
              <a:graphicData uri="http://schemas.openxmlformats.org/drawingml/2006/table">
                <a:tbl>
                  <a:tblPr firstRow="1" firstCol="1" bandRow="1">
                    <a:tableStyleId>{16D9F66E-5EB9-4882-86FB-DCBF35E3C3E4}</a:tableStyleId>
                  </a:tblPr>
                  <a:tblGrid>
                    <a:gridCol w="3631516">
                      <a:extLst>
                        <a:ext uri="{9D8B030D-6E8A-4147-A177-3AD203B41FA5}">
                          <a16:colId xmlns:a16="http://schemas.microsoft.com/office/drawing/2014/main" val="2768973537"/>
                        </a:ext>
                      </a:extLst>
                    </a:gridCol>
                    <a:gridCol w="3631516">
                      <a:extLst>
                        <a:ext uri="{9D8B030D-6E8A-4147-A177-3AD203B41FA5}">
                          <a16:colId xmlns:a16="http://schemas.microsoft.com/office/drawing/2014/main" val="1547779448"/>
                        </a:ext>
                      </a:extLst>
                    </a:gridCol>
                  </a:tblGrid>
                  <a:tr h="5146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8" t="-1190" r="-100168" b="-83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0336" t="-1190" r="-336" b="-8309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0152254"/>
                      </a:ext>
                    </a:extLst>
                  </a:tr>
                  <a:tr h="5544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8" t="-92391" r="-100168" b="-65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0336" t="-92391" r="-336" b="-6586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554898"/>
                      </a:ext>
                    </a:extLst>
                  </a:tr>
                  <a:tr h="5146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8" t="-210714" r="-100168" b="-6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0336" t="-210714" r="-336" b="-62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1572180"/>
                      </a:ext>
                    </a:extLst>
                  </a:tr>
                  <a:tr h="5146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8" t="-310714" r="-100168" b="-5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0336" t="-310714" r="-336" b="-52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1015538"/>
                      </a:ext>
                    </a:extLst>
                  </a:tr>
                  <a:tr h="5544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8" t="-375000" r="-100168" b="-37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0336" t="-375000" r="-336" b="-376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384897"/>
                      </a:ext>
                    </a:extLst>
                  </a:tr>
                  <a:tr h="5146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8" t="-520238" r="-100168" b="-3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0336" t="-520238" r="-336" b="-31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77119191"/>
                      </a:ext>
                    </a:extLst>
                  </a:tr>
                  <a:tr h="5146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8" t="-620238" r="-100168" b="-2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0336" t="-620238" r="-336" b="-21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187106"/>
                      </a:ext>
                    </a:extLst>
                  </a:tr>
                  <a:tr h="5544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8" t="-657609" r="-100168" b="-9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0336" t="-657609" r="-336" b="-934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1430960"/>
                      </a:ext>
                    </a:extLst>
                  </a:tr>
                  <a:tr h="5146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8" t="-829762" r="-100168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0336" t="-829762" r="-336" b="-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47203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0337556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F917642-5DBD-4D62-A002-1D001AA0C9DB}"/>
              </a:ext>
            </a:extLst>
          </p:cNvPr>
          <p:cNvGrpSpPr/>
          <p:nvPr/>
        </p:nvGrpSpPr>
        <p:grpSpPr>
          <a:xfrm>
            <a:off x="2763255" y="224791"/>
            <a:ext cx="9534736" cy="6633208"/>
            <a:chOff x="2894516" y="3894903"/>
            <a:chExt cx="6140060" cy="10329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57483CD-BD95-416C-A18B-72749CFC6B8B}"/>
                </a:ext>
              </a:extLst>
            </p:cNvPr>
            <p:cNvSpPr txBox="1"/>
            <p:nvPr/>
          </p:nvSpPr>
          <p:spPr>
            <a:xfrm>
              <a:off x="2894516" y="3894903"/>
              <a:ext cx="6140060" cy="103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Flying taxi categories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BCE4EA3-1364-4D22-BA77-A285CF56EC5B}"/>
                </a:ext>
              </a:extLst>
            </p:cNvPr>
            <p:cNvSpPr txBox="1"/>
            <p:nvPr/>
          </p:nvSpPr>
          <p:spPr>
            <a:xfrm>
              <a:off x="3061012" y="3905132"/>
              <a:ext cx="5152898" cy="27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w Cen MT" panose="020B0602020104020603" pitchFamily="34" charset="0"/>
                </a:rPr>
                <a:t>Traditional flying cars: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Can be driven in car configuration to the airport then change it to airplane mode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Need licensed pilot 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Cover medium to long range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/>
                <a:t>will take flight by 2020-2022</a:t>
              </a:r>
              <a:endParaRPr lang="en-US" b="1" dirty="0">
                <a:latin typeface="Tw Cen MT" panose="020B0602020104020603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C7F9152-D27F-4F43-985E-67DDF1CEC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2304" y="2908381"/>
            <a:ext cx="7012963" cy="3536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518810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007158" y="1116100"/>
            <a:ext cx="23462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Tw Cen MT" panose="020B0602020104020603" pitchFamily="34" charset="0"/>
              </a:rPr>
              <a:t>Root locus for </a:t>
            </a:r>
            <a:r>
              <a:rPr lang="en-GB" sz="2000" dirty="0" smtClean="0">
                <a:latin typeface="Tw Cen MT" panose="020B0602020104020603" pitchFamily="34" charset="0"/>
              </a:rPr>
              <a:t>lateral</a:t>
            </a:r>
            <a:r>
              <a:rPr lang="en-US" sz="2000" dirty="0" smtClean="0">
                <a:latin typeface="Tw Cen MT" panose="020B0602020104020603" pitchFamily="34" charset="0"/>
              </a:rPr>
              <a:t>:</a:t>
            </a:r>
            <a:endParaRPr lang="en-GB" sz="2000" dirty="0">
              <a:latin typeface="Tw Cen MT" panose="020B0602020104020603" pitchFamily="34" charset="0"/>
            </a:endParaRPr>
          </a:p>
        </p:txBody>
      </p:sp>
      <p:pic>
        <p:nvPicPr>
          <p:cNvPr id="12" name="Content Placeholder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1516210"/>
            <a:ext cx="9917038" cy="534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9685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007158" y="1116100"/>
            <a:ext cx="32076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Time</a:t>
            </a:r>
            <a:r>
              <a:rPr lang="en-US" sz="2000" b="1" dirty="0"/>
              <a:t> </a:t>
            </a:r>
            <a:r>
              <a:rPr lang="en-US" sz="2000" dirty="0">
                <a:latin typeface="Tw Cen MT" panose="020B0602020104020603" pitchFamily="34" charset="0"/>
              </a:rPr>
              <a:t>response characteristics</a:t>
            </a:r>
            <a:r>
              <a:rPr lang="en-US" sz="2000" dirty="0" smtClean="0">
                <a:latin typeface="Tw Cen MT" panose="020B0602020104020603" pitchFamily="34" charset="0"/>
              </a:rPr>
              <a:t>:</a:t>
            </a:r>
            <a:endParaRPr lang="en-GB" sz="2000" dirty="0">
              <a:latin typeface="Tw Cen MT" panose="020B06020201040206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05094" y="1930314"/>
            <a:ext cx="15183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>
                <a:latin typeface="Tw Cen MT" panose="020B0602020104020603" pitchFamily="34" charset="0"/>
              </a:rPr>
              <a:t>Cruise speed</a:t>
            </a:r>
          </a:p>
        </p:txBody>
      </p:sp>
      <p:sp>
        <p:nvSpPr>
          <p:cNvPr id="5" name="Rectangle 4"/>
          <p:cNvSpPr/>
          <p:nvPr/>
        </p:nvSpPr>
        <p:spPr>
          <a:xfrm>
            <a:off x="7613568" y="1937331"/>
            <a:ext cx="10474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>
                <a:latin typeface="Tw Cen MT" panose="020B0602020104020603" pitchFamily="34" charset="0"/>
              </a:rPr>
              <a:t>Roll rate</a:t>
            </a:r>
          </a:p>
        </p:txBody>
      </p:sp>
      <p:sp>
        <p:nvSpPr>
          <p:cNvPr id="6" name="Rectangle 5"/>
          <p:cNvSpPr/>
          <p:nvPr/>
        </p:nvSpPr>
        <p:spPr>
          <a:xfrm>
            <a:off x="4015010" y="1343040"/>
            <a:ext cx="25898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w Cen MT" panose="020B0602020104020603" pitchFamily="34" charset="0"/>
              </a:rPr>
              <a:t>Lateral </a:t>
            </a:r>
            <a:r>
              <a:rPr lang="en-US" sz="2000" dirty="0">
                <a:latin typeface="Tw Cen MT" panose="020B0602020104020603" pitchFamily="34" charset="0"/>
              </a:rPr>
              <a:t>response modes</a:t>
            </a:r>
            <a:endParaRPr lang="en-GB" sz="2000" dirty="0">
              <a:latin typeface="Tw Cen MT" panose="020B0602020104020603" pitchFamily="34" charset="0"/>
            </a:endParaRPr>
          </a:p>
        </p:txBody>
      </p:sp>
      <p:pic>
        <p:nvPicPr>
          <p:cNvPr id="16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10" y="2337441"/>
            <a:ext cx="4885580" cy="4042391"/>
          </a:xfrm>
          <a:prstGeom prst="rect">
            <a:avLst/>
          </a:prstGeom>
        </p:spPr>
      </p:pic>
      <p:pic>
        <p:nvPicPr>
          <p:cNvPr id="17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472" y="2337441"/>
            <a:ext cx="5419363" cy="419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16722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007158" y="1116100"/>
            <a:ext cx="32076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Time</a:t>
            </a:r>
            <a:r>
              <a:rPr lang="en-US" sz="2000" b="1" dirty="0"/>
              <a:t> </a:t>
            </a:r>
            <a:r>
              <a:rPr lang="en-US" sz="2000" dirty="0">
                <a:latin typeface="Tw Cen MT" panose="020B0602020104020603" pitchFamily="34" charset="0"/>
              </a:rPr>
              <a:t>response characteristics</a:t>
            </a:r>
            <a:r>
              <a:rPr lang="en-US" sz="2000" dirty="0" smtClean="0">
                <a:latin typeface="Tw Cen MT" panose="020B0602020104020603" pitchFamily="34" charset="0"/>
              </a:rPr>
              <a:t>:</a:t>
            </a:r>
            <a:endParaRPr lang="en-GB" sz="2000" dirty="0">
              <a:latin typeface="Tw Cen MT" panose="020B06020201040206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11016" y="1930314"/>
            <a:ext cx="11065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>
                <a:latin typeface="Tw Cen MT" panose="020B0602020104020603" pitchFamily="34" charset="0"/>
              </a:rPr>
              <a:t>Yaw rate</a:t>
            </a:r>
          </a:p>
        </p:txBody>
      </p:sp>
      <p:sp>
        <p:nvSpPr>
          <p:cNvPr id="5" name="Rectangle 4"/>
          <p:cNvSpPr/>
          <p:nvPr/>
        </p:nvSpPr>
        <p:spPr>
          <a:xfrm>
            <a:off x="7475903" y="1937331"/>
            <a:ext cx="1322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>
                <a:latin typeface="Tw Cen MT" panose="020B0602020104020603" pitchFamily="34" charset="0"/>
              </a:rPr>
              <a:t>Bank angle</a:t>
            </a:r>
          </a:p>
        </p:txBody>
      </p:sp>
      <p:sp>
        <p:nvSpPr>
          <p:cNvPr id="6" name="Rectangle 5"/>
          <p:cNvSpPr/>
          <p:nvPr/>
        </p:nvSpPr>
        <p:spPr>
          <a:xfrm>
            <a:off x="4015010" y="1343040"/>
            <a:ext cx="25898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w Cen MT" panose="020B0602020104020603" pitchFamily="34" charset="0"/>
              </a:rPr>
              <a:t>Lateral </a:t>
            </a:r>
            <a:r>
              <a:rPr lang="en-US" sz="2000" dirty="0">
                <a:latin typeface="Tw Cen MT" panose="020B0602020104020603" pitchFamily="34" charset="0"/>
              </a:rPr>
              <a:t>response modes</a:t>
            </a:r>
            <a:endParaRPr lang="en-GB" sz="2000" dirty="0">
              <a:latin typeface="Tw Cen MT" panose="020B0602020104020603" pitchFamily="34" charset="0"/>
            </a:endParaRPr>
          </a:p>
        </p:txBody>
      </p:sp>
      <p:pic>
        <p:nvPicPr>
          <p:cNvPr id="18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41" y="2330423"/>
            <a:ext cx="4948149" cy="4202085"/>
          </a:xfrm>
          <a:prstGeom prst="rect">
            <a:avLst/>
          </a:prstGeom>
        </p:spPr>
      </p:pic>
      <p:pic>
        <p:nvPicPr>
          <p:cNvPr id="19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584" y="2330423"/>
            <a:ext cx="5272251" cy="420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40240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3554864" y="1100711"/>
            <a:ext cx="25898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w Cen MT" panose="020B0602020104020603" pitchFamily="34" charset="0"/>
              </a:rPr>
              <a:t>Lateral response modes</a:t>
            </a:r>
            <a:endParaRPr lang="en-GB" sz="2000" dirty="0">
              <a:latin typeface="Tw Cen MT" panose="020B0602020104020603" pitchFamily="34" charset="0"/>
            </a:endParaRPr>
          </a:p>
        </p:txBody>
      </p:sp>
      <p:pic>
        <p:nvPicPr>
          <p:cNvPr id="12" name="Content Placeholder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8"/>
            <a:ext cx="9358745" cy="51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85550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33384126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38971693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Autopilot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449921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312719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Computer Vision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520057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7" name="Picture 4" descr="Robot Operating System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943" y="270456"/>
            <a:ext cx="4275786" cy="94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472825" y="376837"/>
            <a:ext cx="30605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Implementation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42682" y="1508854"/>
            <a:ext cx="24126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Why  ROS ?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58" y="2190662"/>
            <a:ext cx="10010708" cy="432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795959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915083" y="359466"/>
            <a:ext cx="49525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some important features in ROS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23548" y="1441292"/>
            <a:ext cx="2450671" cy="33855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Tw Cen MT" panose="020B0602020104020603" pitchFamily="34" charset="0"/>
                <a:cs typeface="Times New Roman" panose="02020603050405020304" pitchFamily="18" charset="0"/>
              </a:rPr>
              <a:t>ROS </a:t>
            </a:r>
            <a:r>
              <a:rPr lang="en-US" sz="2800" b="1" i="1" dirty="0" smtClean="0">
                <a:latin typeface="Tw Cen MT" panose="020B0602020104020603" pitchFamily="34" charset="0"/>
                <a:cs typeface="Times New Roman" panose="02020603050405020304" pitchFamily="18" charset="0"/>
              </a:rPr>
              <a:t>master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Tw Cen MT" panose="020B0602020104020603" pitchFamily="34" charset="0"/>
                <a:cs typeface="Times New Roman" panose="02020603050405020304" pitchFamily="18" charset="0"/>
              </a:rPr>
              <a:t>ROS </a:t>
            </a:r>
            <a:r>
              <a:rPr lang="en-US" sz="2800" b="1" i="1" dirty="0" smtClean="0">
                <a:latin typeface="Tw Cen MT" panose="020B0602020104020603" pitchFamily="34" charset="0"/>
                <a:cs typeface="Times New Roman" panose="02020603050405020304" pitchFamily="18" charset="0"/>
              </a:rPr>
              <a:t>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Tw Cen MT" panose="020B0602020104020603" pitchFamily="34" charset="0"/>
                <a:cs typeface="Times New Roman" panose="02020603050405020304" pitchFamily="18" charset="0"/>
              </a:rPr>
              <a:t>ROS </a:t>
            </a:r>
            <a:r>
              <a:rPr lang="en-US" sz="2800" b="1" i="1" dirty="0" smtClean="0">
                <a:latin typeface="Tw Cen MT" panose="020B0602020104020603" pitchFamily="34" charset="0"/>
                <a:cs typeface="Times New Roman" panose="02020603050405020304" pitchFamily="18" charset="0"/>
              </a:rPr>
              <a:t>topics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Tw Cen MT" panose="020B0602020104020603" pitchFamily="34" charset="0"/>
                <a:cs typeface="Times New Roman" panose="02020603050405020304" pitchFamily="18" charset="0"/>
              </a:rPr>
              <a:t>ROS </a:t>
            </a:r>
            <a:r>
              <a:rPr lang="en-US" sz="2800" b="1" i="1" dirty="0" smtClean="0">
                <a:latin typeface="Tw Cen MT" panose="020B0602020104020603" pitchFamily="34" charset="0"/>
                <a:cs typeface="Times New Roman" panose="02020603050405020304" pitchFamily="18" charset="0"/>
              </a:rPr>
              <a:t>messages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Tw Cen MT" panose="020B0602020104020603" pitchFamily="34" charset="0"/>
                <a:cs typeface="Times New Roman" panose="02020603050405020304" pitchFamily="18" charset="0"/>
              </a:rPr>
              <a:t>ROS </a:t>
            </a:r>
            <a:r>
              <a:rPr lang="en-US" sz="2800" b="1" i="1" dirty="0" smtClean="0">
                <a:latin typeface="Tw Cen MT" panose="020B0602020104020603" pitchFamily="34" charset="0"/>
                <a:cs typeface="Times New Roman" panose="02020603050405020304" pitchFamily="18" charset="0"/>
              </a:rPr>
              <a:t>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Tw Cen MT" panose="020B0602020104020603" pitchFamily="34" charset="0"/>
                <a:cs typeface="Times New Roman" panose="02020603050405020304" pitchFamily="18" charset="0"/>
              </a:rPr>
              <a:t>ROS </a:t>
            </a:r>
            <a:r>
              <a:rPr lang="en-US" sz="2800" b="1" i="1" dirty="0" smtClean="0">
                <a:latin typeface="Tw Cen MT" panose="020B0602020104020603" pitchFamily="34" charset="0"/>
                <a:cs typeface="Times New Roman" panose="02020603050405020304" pitchFamily="18" charset="0"/>
              </a:rPr>
              <a:t>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Tw Cen MT" panose="020B0602020104020603" pitchFamily="34" charset="0"/>
                <a:cs typeface="Times New Roman" panose="02020603050405020304" pitchFamily="18" charset="0"/>
              </a:rPr>
              <a:t>ROS actions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/>
            </a:r>
            <a:b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</a:br>
            <a:endParaRPr lang="en-US" dirty="0">
              <a:solidFill>
                <a:schemeClr val="accent1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508" y="1023145"/>
            <a:ext cx="618172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508" y="3247474"/>
            <a:ext cx="5638800" cy="3166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63715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F917642-5DBD-4D62-A002-1D001AA0C9DB}"/>
              </a:ext>
            </a:extLst>
          </p:cNvPr>
          <p:cNvGrpSpPr/>
          <p:nvPr/>
        </p:nvGrpSpPr>
        <p:grpSpPr>
          <a:xfrm>
            <a:off x="2763255" y="224791"/>
            <a:ext cx="9534736" cy="6633208"/>
            <a:chOff x="2894516" y="3894903"/>
            <a:chExt cx="6140060" cy="10329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57483CD-BD95-416C-A18B-72749CFC6B8B}"/>
                </a:ext>
              </a:extLst>
            </p:cNvPr>
            <p:cNvSpPr txBox="1"/>
            <p:nvPr/>
          </p:nvSpPr>
          <p:spPr>
            <a:xfrm>
              <a:off x="2894516" y="3894903"/>
              <a:ext cx="6140060" cy="103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Flying taxi categories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BCE4EA3-1364-4D22-BA77-A285CF56EC5B}"/>
                </a:ext>
              </a:extLst>
            </p:cNvPr>
            <p:cNvSpPr txBox="1"/>
            <p:nvPr/>
          </p:nvSpPr>
          <p:spPr>
            <a:xfrm>
              <a:off x="3061012" y="3905132"/>
              <a:ext cx="5152898" cy="27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revolutionary vehicles</a:t>
              </a:r>
              <a:r>
                <a:rPr lang="en-US" b="1" dirty="0">
                  <a:latin typeface="Tw Cen MT" panose="020B0602020104020603" pitchFamily="34" charset="0"/>
                </a:rPr>
                <a:t>: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/>
                <a:t>combine a passenger drone and traditional flying car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Fully autonomous vehicle 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Cover long range (greater than 200 miles)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Have advanced VTOL capability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/>
                <a:t>It  could take until 2025 before they become a reality</a:t>
              </a:r>
              <a:endParaRPr lang="en-US" b="1" dirty="0">
                <a:latin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70687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249934" y="1093562"/>
            <a:ext cx="49314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Deferential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Drive Robot (DD robot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1056430" y="570342"/>
            <a:ext cx="76870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increase our experience in 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ROS and Its features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921" y="1682412"/>
            <a:ext cx="8228192" cy="4553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497150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2880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200150" lvl="2" indent="-285750">
                <a:buFont typeface="Wingdings" panose="05000000000000000000" pitchFamily="2" charset="2"/>
                <a:buChar char="v"/>
              </a:pPr>
              <a:r>
                <a:rPr lang="en-US" sz="2800" b="1" dirty="0" smtClean="0">
                  <a:solidFill>
                    <a:schemeClr val="accent5">
                      <a:lumMod val="50000"/>
                    </a:schemeClr>
                  </a:solidFill>
                  <a:latin typeface="Tw Cen MT" panose="020B0602020104020603" pitchFamily="34" charset="0"/>
                </a:rPr>
                <a:t>Modeling</a:t>
              </a:r>
            </a:p>
            <a:p>
              <a:pPr marL="1200150" lvl="2" indent="-285750">
                <a:buFont typeface="Wingdings" panose="05000000000000000000" pitchFamily="2" charset="2"/>
                <a:buChar char="v"/>
              </a:pPr>
              <a:endParaRPr lang="en-US" sz="2800" b="1" dirty="0" smtClean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/>
        </p:nvSpPr>
        <p:spPr>
          <a:xfrm>
            <a:off x="876126" y="570342"/>
            <a:ext cx="206486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Objective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</a:rPr>
              <a:t/>
            </a:r>
            <a:br>
              <a:rPr lang="en-US" sz="2800" b="1" dirty="0" smtClean="0">
                <a:solidFill>
                  <a:schemeClr val="accent5">
                    <a:lumMod val="50000"/>
                  </a:schemeClr>
                </a:solidFill>
              </a:rPr>
            </a:b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55311" y="1201283"/>
            <a:ext cx="8474299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the DD robot linear velocity and angular 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velocity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Localize the DD robot by fusing the data from IMU and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odometry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encoders</a:t>
            </a:r>
          </a:p>
          <a:p>
            <a:endParaRPr lang="en-US" sz="24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62" y="3429000"/>
            <a:ext cx="966995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619883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64610" y="295072"/>
            <a:ext cx="23658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Block Diagram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535" y="818292"/>
            <a:ext cx="6462980" cy="5938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913385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317085" y="339770"/>
            <a:ext cx="10320075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0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1D </a:t>
            </a:r>
            <a:r>
              <a:rPr lang="en-US" sz="3000" b="1" dirty="0" smtClean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Bi-rotor</a:t>
            </a:r>
          </a:p>
          <a:p>
            <a:r>
              <a:rPr lang="en-US" sz="3200" b="1" i="1" dirty="0">
                <a:latin typeface="Tw Cen MT" panose="020B0602020104020603" pitchFamily="34" charset="0"/>
              </a:rPr>
              <a:t>validate ROS performance in aerospace </a:t>
            </a:r>
            <a:r>
              <a:rPr lang="en-US" sz="3200" b="1" i="1" dirty="0" smtClean="0">
                <a:latin typeface="Tw Cen MT" panose="020B0602020104020603" pitchFamily="34" charset="0"/>
              </a:rPr>
              <a:t>applications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Block Diagram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Conjuration 1 (ROS PID) (</a:t>
            </a:r>
            <a:r>
              <a:rPr lang="en-US" sz="2800" dirty="0"/>
              <a:t>Low-pass filter on derivative </a:t>
            </a:r>
            <a:r>
              <a:rPr lang="en-US" sz="2800" dirty="0" smtClean="0"/>
              <a:t>term</a:t>
            </a:r>
            <a:r>
              <a:rPr lang="en-US" sz="2800" b="1" dirty="0" smtClean="0"/>
              <a:t>)</a:t>
            </a:r>
            <a:endParaRPr lang="en-US" sz="3200" dirty="0" smtClean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" t="3966" r="955" b="2706"/>
          <a:stretch/>
        </p:blipFill>
        <p:spPr bwMode="auto">
          <a:xfrm>
            <a:off x="244699" y="2337440"/>
            <a:ext cx="11706896" cy="4398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018909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981075"/>
            <a:ext cx="7886700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54863" y="386367"/>
            <a:ext cx="4046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</a:rPr>
              <a:t>Controller Tuning in Real time </a:t>
            </a:r>
            <a:endParaRPr lang="en-US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17348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20776" y="84649"/>
            <a:ext cx="404315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Configuration 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2 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(PIDA)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3"/>
          <a:stretch/>
        </p:blipFill>
        <p:spPr bwMode="auto">
          <a:xfrm>
            <a:off x="138378" y="862885"/>
            <a:ext cx="11453106" cy="5241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069235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 smtClean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58571" y="300092"/>
            <a:ext cx="1063464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Results &amp; 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Conclusions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Sampling </a:t>
            </a:r>
            <a:r>
              <a:rPr lang="en-US" sz="2800" dirty="0" smtClean="0"/>
              <a:t>Time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Comparison between configuration 1 and Configuration 2 sampling time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b="1" dirty="0" smtClean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76" y="1685087"/>
            <a:ext cx="9267825" cy="4603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8538693" y="3778074"/>
            <a:ext cx="15499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538693" y="3778074"/>
            <a:ext cx="0" cy="730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538693" y="4508817"/>
            <a:ext cx="15499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0088601" y="3778074"/>
            <a:ext cx="0" cy="730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62848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 smtClean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94858" y="129015"/>
                <a:ext cx="11442301" cy="1356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sz="2800" b="1" dirty="0" smtClean="0">
                    <a:solidFill>
                      <a:schemeClr val="accent5">
                        <a:lumMod val="50000"/>
                      </a:schemeClr>
                    </a:solidFill>
                    <a:latin typeface="Tw Cen MT" panose="020B0602020104020603" pitchFamily="34" charset="0"/>
                  </a:rPr>
                  <a:t>Effect of  not constant Sampling time</a:t>
                </a:r>
              </a:p>
              <a:p>
                <a:r>
                  <a:rPr lang="en-US" sz="2400" b="1" dirty="0" smtClean="0">
                    <a:solidFill>
                      <a:schemeClr val="accent5">
                        <a:lumMod val="50000"/>
                      </a:schemeClr>
                    </a:solidFill>
                    <a:latin typeface="Tw Cen MT" panose="020B0602020104020603" pitchFamily="34" charset="0"/>
                  </a:rPr>
                  <a:t>	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chemeClr val="accent5">
                        <a:lumMod val="50000"/>
                      </a:schemeClr>
                    </a:solidFill>
                    <a:latin typeface="Tw Cen MT" panose="020B0602020104020603" pitchFamily="34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𝑰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chemeClr val="accent5">
                        <a:lumMod val="50000"/>
                      </a:schemeClr>
                    </a:solidFill>
                    <a:latin typeface="Tw Cen MT" panose="020B0602020104020603" pitchFamily="34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chemeClr val="accent5">
                        <a:lumMod val="50000"/>
                      </a:schemeClr>
                    </a:solidFill>
                    <a:latin typeface="Tw Cen MT" panose="020B0602020104020603" pitchFamily="34" charset="0"/>
                  </a:rPr>
                  <a:t>=0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chemeClr val="accent5">
                        <a:lumMod val="50000"/>
                      </a:schemeClr>
                    </a:solidFill>
                    <a:latin typeface="Tw Cen MT" panose="020B0602020104020603" pitchFamily="34" charset="0"/>
                  </a:rPr>
                  <a:t>=value  ,Hence Controller=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𝒑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/>
                      </a:rPr>
                      <m:t>=</m:t>
                    </m:r>
                    <m:r>
                      <a:rPr lang="en-US" sz="24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/>
                      </a:rPr>
                      <m:t>𝒆𝒓𝒓𝒐𝒓</m:t>
                    </m:r>
                    <m:r>
                      <a:rPr lang="en-US" sz="24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𝒑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/>
                      </a:rPr>
                      <m:t>∗</m:t>
                    </m:r>
                    <m:r>
                      <a:rPr lang="en-US" sz="24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/>
                      </a:rPr>
                      <m:t>𝒔𝒕𝒂𝒕𝒆</m:t>
                    </m:r>
                  </m:oMath>
                </a14:m>
                <a:endParaRPr lang="en-US" sz="2400" b="1" dirty="0" smtClean="0">
                  <a:solidFill>
                    <a:schemeClr val="accent5">
                      <a:lumMod val="50000"/>
                    </a:schemeClr>
                  </a:solidFill>
                  <a:latin typeface="Tw Cen MT" panose="020B0602020104020603" pitchFamily="34" charset="0"/>
                </a:endParaRPr>
              </a:p>
              <a:p>
                <a:r>
                  <a:rPr lang="en-US" sz="2800" b="1" dirty="0" smtClean="0">
                    <a:solidFill>
                      <a:schemeClr val="accent5">
                        <a:lumMod val="50000"/>
                      </a:schemeClr>
                    </a:solidFill>
                    <a:latin typeface="Tw Cen MT" panose="020B0602020104020603" pitchFamily="34" charset="0"/>
                  </a:rPr>
                  <a:t> </a:t>
                </a:r>
                <a:endParaRPr lang="en-US" sz="2800" b="1" dirty="0">
                  <a:solidFill>
                    <a:schemeClr val="accent5">
                      <a:lumMod val="50000"/>
                    </a:schemeClr>
                  </a:solidFill>
                  <a:latin typeface="Tw Cen MT" panose="020B0602020104020603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58" y="129015"/>
                <a:ext cx="11442301" cy="1356525"/>
              </a:xfrm>
              <a:prstGeom prst="rect">
                <a:avLst/>
              </a:prstGeom>
              <a:blipFill rotWithShape="1">
                <a:blip r:embed="rId3"/>
                <a:stretch>
                  <a:fillRect l="-959" t="-4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99" y="1485541"/>
            <a:ext cx="10153650" cy="4812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252396" y="6284890"/>
                <a:ext cx="21781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𝑻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/>
                            </a:rPr>
                            <m:t>𝒔</m:t>
                          </m:r>
                        </m:sub>
                      </m:sSub>
                      <m:r>
                        <a:rPr lang="en-US" sz="2400" b="1" i="1" smtClean="0">
                          <a:latin typeface="Cambria Math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Constant</m:t>
                      </m:r>
                    </m:oMath>
                  </m:oMathPara>
                </a14:m>
                <a:endPara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396" y="6284890"/>
                <a:ext cx="2178160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217365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 smtClean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82" y="409024"/>
            <a:ext cx="10153650" cy="567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384964" y="6169636"/>
                <a:ext cx="21781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/>
                            </a:rPr>
                            <m:t>𝑻</m:t>
                          </m:r>
                        </m:e>
                        <m:sub>
                          <m:r>
                            <a:rPr lang="en-US" sz="2400" b="1" i="1">
                              <a:latin typeface="Cambria Math"/>
                            </a:rPr>
                            <m:t>𝒔</m:t>
                          </m:r>
                        </m:sub>
                      </m:sSub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≠</m:t>
                      </m:r>
                      <m:r>
                        <m:rPr>
                          <m:nor/>
                        </m:rP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Constant</m:t>
                      </m:r>
                    </m:oMath>
                  </m:oMathPara>
                </a14:m>
                <a:endPara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964" y="6169636"/>
                <a:ext cx="2178160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234156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16434" y="-1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449706" y="84649"/>
            <a:ext cx="112936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Gains tuning (Comparing between ROS and my PID controller)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6"/>
          <a:stretch/>
        </p:blipFill>
        <p:spPr bwMode="auto">
          <a:xfrm>
            <a:off x="0" y="766762"/>
            <a:ext cx="5979566" cy="5221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21972" y="6175010"/>
                <a:ext cx="11315188" cy="4276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a) </a:t>
                </a:r>
                <a:r>
                  <a:rPr 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𝒑</m:t>
                        </m:r>
                      </m:sub>
                    </m:sSub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𝟔𝟎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 , </m:t>
                    </m:r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𝑰</m:t>
                        </m:r>
                      </m:sub>
                    </m:sSub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𝟏𝟎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 , </m:t>
                    </m:r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dirty="0" err="1" smtClean="0">
                            <a:latin typeface="Cambria Math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𝟑𝟎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000" b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cutto-freq</a:t>
                </a:r>
                <a:r>
                  <a:rPr 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 pass </a:t>
                </a:r>
                <a:r>
                  <a:rPr lang="en-US" sz="20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lter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 derivative 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term) = </a:t>
                </a:r>
                <a:r>
                  <a:rPr 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 Hz</a:t>
                </a:r>
                <a:endPara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72" y="6175010"/>
                <a:ext cx="11315188" cy="427618"/>
              </a:xfrm>
              <a:prstGeom prst="rect">
                <a:avLst/>
              </a:prstGeom>
              <a:blipFill rotWithShape="1">
                <a:blip r:embed="rId4"/>
                <a:stretch>
                  <a:fillRect l="-485" t="-7143" b="-1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6"/>
          <a:stretch/>
        </p:blipFill>
        <p:spPr bwMode="auto">
          <a:xfrm>
            <a:off x="5979565" y="766763"/>
            <a:ext cx="6085887" cy="5221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022992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57483CD-BD95-416C-A18B-72749CFC6B8B}"/>
              </a:ext>
            </a:extLst>
          </p:cNvPr>
          <p:cNvSpPr txBox="1"/>
          <p:nvPr/>
        </p:nvSpPr>
        <p:spPr>
          <a:xfrm>
            <a:off x="2763255" y="224781"/>
            <a:ext cx="9534736" cy="5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Technology areas dominating air taxi technology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8FE968-B66A-4819-9662-0150058AE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921" y="972810"/>
            <a:ext cx="8023097" cy="534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0270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16434" y="-1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449706" y="84649"/>
            <a:ext cx="112936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Gains tuning (Comparing between ROS and my PID controller)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73488" y="6072188"/>
                <a:ext cx="11315188" cy="7353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𝑹𝑶𝑺</m:t>
                        </m:r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𝒑𝒊𝒅</m:t>
                        </m:r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𝒑</m:t>
                        </m:r>
                      </m:sub>
                    </m:sSub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𝟔𝟎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 , </m:t>
                    </m:r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𝑰</m:t>
                        </m:r>
                      </m:sub>
                    </m:sSub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𝟏𝟓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 , </m:t>
                    </m:r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dirty="0" err="1" smtClean="0">
                            <a:latin typeface="Cambria Math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𝟑𝟎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000" b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cutto-freq</a:t>
                </a:r>
                <a:r>
                  <a:rPr 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 pass </a:t>
                </a:r>
                <a:r>
                  <a:rPr lang="en-US" sz="20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lter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 derivative 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term) = </a:t>
                </a:r>
                <a:r>
                  <a:rPr 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 Hz ,and same gains for my PID but adding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000" b="1" i="1" smtClean="0">
                            <a:latin typeface="Cambria Math"/>
                            <a:cs typeface="Times New Roman" panose="02020603050405020304" pitchFamily="18" charset="0"/>
                          </a:rPr>
                          <m:t>𝒂</m:t>
                        </m:r>
                      </m:sub>
                    </m:sSub>
                    <m:r>
                      <a:rPr lang="en-US" sz="2000" b="1" i="1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/>
                        <a:cs typeface="Times New Roman" panose="02020603050405020304" pitchFamily="18" charset="0"/>
                      </a:rPr>
                      <m:t>𝟏𝟎</m:t>
                    </m:r>
                  </m:oMath>
                </a14:m>
                <a:r>
                  <a:rPr 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/>
                  <a:t>(to resist error acceleration</a:t>
                </a:r>
                <a:r>
                  <a:rPr lang="en-US" sz="2000" dirty="0" smtClean="0"/>
                  <a:t>)</a:t>
                </a:r>
                <a:endPara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88" y="6072188"/>
                <a:ext cx="11315188" cy="735394"/>
              </a:xfrm>
              <a:prstGeom prst="rect">
                <a:avLst/>
              </a:prstGeom>
              <a:blipFill rotWithShape="1">
                <a:blip r:embed="rId3"/>
                <a:stretch>
                  <a:fillRect l="-539" t="-4132" r="-539" b="-14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5813"/>
            <a:ext cx="5885644" cy="528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644" y="785813"/>
            <a:ext cx="6189921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04070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 smtClean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20775" y="392425"/>
            <a:ext cx="100232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Comparing 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between ROS and my PID 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controller on one graph 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75" y="1176854"/>
            <a:ext cx="9659155" cy="5202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821245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 smtClean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20775" y="392425"/>
            <a:ext cx="100232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Comparing 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between ROS and my PID 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controller on one graph 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04" y="1301574"/>
            <a:ext cx="9705975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87029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 smtClean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43941" y="168610"/>
            <a:ext cx="6165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PX4 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autopilot(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PX4 , ROS and 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</a:rPr>
              <a:t>Gazebo)</a:t>
            </a:r>
            <a:endParaRPr lang="en-US" sz="2800" b="1" dirty="0" smtClean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106" y="1038756"/>
            <a:ext cx="8771597" cy="5202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033135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 smtClean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53244" y="300092"/>
            <a:ext cx="77688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MAVROS and </a:t>
            </a:r>
            <a:r>
              <a:rPr lang="en-US" sz="2800" b="1" dirty="0" err="1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MAVLink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 messages interpretation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520" y="1428749"/>
            <a:ext cx="9473307" cy="4954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792197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 smtClean="0">
                  <a:solidFill>
                    <a:sysClr val="windowText" lastClr="000000"/>
                  </a:solidFill>
                </a:rPr>
                <a:t>VIDEO  Position control </a:t>
              </a: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 smtClean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6334" y="84649"/>
            <a:ext cx="915789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Position 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Control Using(PX4,Gazebo </a:t>
            </a:r>
            <a:r>
              <a:rPr lang="en-US" sz="2800" b="1" dirty="0" err="1" smtClean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simulation,MAVROS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Our simulation simple test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72655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 smtClean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55308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10744545" y="-1"/>
            <a:chExt cx="11335017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10744545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Flight</a:t>
              </a:r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test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723948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57483CD-BD95-416C-A18B-72749CFC6B8B}"/>
              </a:ext>
            </a:extLst>
          </p:cNvPr>
          <p:cNvSpPr txBox="1"/>
          <p:nvPr/>
        </p:nvSpPr>
        <p:spPr>
          <a:xfrm>
            <a:off x="2763255" y="224781"/>
            <a:ext cx="9534736" cy="5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The key players in the flying car 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B9FA96-1D4C-4693-8652-5B753656D8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9" y="1031695"/>
            <a:ext cx="1897626" cy="136945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5F6CCF0-D6B9-4868-BC03-15AD226BFFFF}"/>
              </a:ext>
            </a:extLst>
          </p:cNvPr>
          <p:cNvCxnSpPr>
            <a:cxnSpLocks/>
          </p:cNvCxnSpPr>
          <p:nvPr/>
        </p:nvCxnSpPr>
        <p:spPr>
          <a:xfrm flipV="1">
            <a:off x="6096000" y="1776980"/>
            <a:ext cx="2179343" cy="241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A37E9CDD-9EBC-4F51-A99B-A9F237E8C7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4242" y="1438957"/>
            <a:ext cx="2342322" cy="74843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3615693-59D3-463C-AF35-52A870E951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84417" y="2932886"/>
            <a:ext cx="1657228" cy="1690373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C8FAB92-01B1-47DE-8631-E89DA9A438BF}"/>
              </a:ext>
            </a:extLst>
          </p:cNvPr>
          <p:cNvCxnSpPr>
            <a:cxnSpLocks/>
          </p:cNvCxnSpPr>
          <p:nvPr/>
        </p:nvCxnSpPr>
        <p:spPr>
          <a:xfrm flipV="1">
            <a:off x="6093169" y="3741879"/>
            <a:ext cx="2179343" cy="241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FB2C5D6A-4729-48E6-8E25-A83F1D2F41F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672" y="3403856"/>
            <a:ext cx="2045800" cy="74843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1F3AC71-2399-4BA7-8708-2DD10F3B1B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5792" y="5196643"/>
            <a:ext cx="2693256" cy="1514955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54C3936-938D-4487-9831-DCC6BAA792EC}"/>
              </a:ext>
            </a:extLst>
          </p:cNvPr>
          <p:cNvCxnSpPr>
            <a:cxnSpLocks/>
          </p:cNvCxnSpPr>
          <p:nvPr/>
        </p:nvCxnSpPr>
        <p:spPr>
          <a:xfrm flipV="1">
            <a:off x="6246542" y="5650675"/>
            <a:ext cx="2179343" cy="241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04D4E120-7F44-4DC6-BE30-D5F9C964864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3033" y="4861060"/>
            <a:ext cx="1674277" cy="167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7972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57483CD-BD95-416C-A18B-72749CFC6B8B}"/>
              </a:ext>
            </a:extLst>
          </p:cNvPr>
          <p:cNvSpPr txBox="1"/>
          <p:nvPr/>
        </p:nvSpPr>
        <p:spPr>
          <a:xfrm>
            <a:off x="2763255" y="224781"/>
            <a:ext cx="9534736" cy="5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The key players in the flying car space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CCB418-2733-42AB-9397-5C8B8217B736}"/>
              </a:ext>
            </a:extLst>
          </p:cNvPr>
          <p:cNvSpPr txBox="1"/>
          <p:nvPr/>
        </p:nvSpPr>
        <p:spPr>
          <a:xfrm>
            <a:off x="3021802" y="881677"/>
            <a:ext cx="8001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Boeing flying taxi: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Tw Cen MT" panose="020B0602020104020603" pitchFamily="34" charset="0"/>
              </a:rPr>
              <a:t>Has completed the first test of its autonomous electric VTOL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76D163-B878-4A7B-8C9C-3129BD3355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384" y="1661656"/>
            <a:ext cx="6228571" cy="415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7227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1241</TotalTime>
  <Words>1363</Words>
  <Application>Microsoft Office PowerPoint</Application>
  <PresentationFormat>Widescreen</PresentationFormat>
  <Paragraphs>420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5" baseType="lpstr">
      <vt:lpstr>Arial</vt:lpstr>
      <vt:lpstr>Calibri</vt:lpstr>
      <vt:lpstr>Calibri Light</vt:lpstr>
      <vt:lpstr>Cambria Math</vt:lpstr>
      <vt:lpstr>Times New Roman</vt:lpstr>
      <vt:lpstr>Tw Cen MT</vt:lpstr>
      <vt:lpstr>Wingdings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Zähringer</dc:creator>
  <cp:lastModifiedBy>mohamed nakash</cp:lastModifiedBy>
  <cp:revision>64</cp:revision>
  <dcterms:created xsi:type="dcterms:W3CDTF">2017-01-05T13:17:27Z</dcterms:created>
  <dcterms:modified xsi:type="dcterms:W3CDTF">2019-07-03T00:56:37Z</dcterms:modified>
</cp:coreProperties>
</file>